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0" r:id="rId1"/>
  </p:sldMasterIdLst>
  <p:sldIdLst>
    <p:sldId id="256" r:id="rId2"/>
    <p:sldId id="259" r:id="rId3"/>
    <p:sldId id="257" r:id="rId4"/>
    <p:sldId id="258" r:id="rId5"/>
    <p:sldId id="260" r:id="rId6"/>
    <p:sldId id="261" r:id="rId7"/>
    <p:sldId id="262" r:id="rId8"/>
    <p:sldId id="265" r:id="rId9"/>
    <p:sldId id="264" r:id="rId10"/>
    <p:sldId id="266" r:id="rId11"/>
    <p:sldId id="267" r:id="rId12"/>
    <p:sldId id="268"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F24DDD9B-DF9C-4EE2-8151-56610256C93F}">
          <p14:sldIdLst>
            <p14:sldId id="256"/>
            <p14:sldId id="259"/>
            <p14:sldId id="257"/>
            <p14:sldId id="258"/>
            <p14:sldId id="260"/>
            <p14:sldId id="261"/>
            <p14:sldId id="262"/>
            <p14:sldId id="265"/>
            <p14:sldId id="264"/>
            <p14:sldId id="266"/>
            <p14:sldId id="267"/>
            <p14:sldId id="268"/>
            <p14:sldId id="26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lvl1pPr algn="l">
              <a:defRPr/>
            </a:lvl1pPr>
          </a:lstStyle>
          <a:p>
            <a:fld id="{5E5FE0BB-733C-436C-A52D-F8D0498A27F8}" type="datetimeFigureOut">
              <a:rPr kumimoji="1" lang="ja-JP" altLang="en-US" smtClean="0"/>
              <a:t>2018/10/15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12B189-2254-45B6-9AF5-D42A535407F9}" type="slidenum">
              <a:rPr kumimoji="1" lang="ja-JP" altLang="en-US" smtClean="0"/>
              <a:t>‹#›</a:t>
            </a:fld>
            <a:endParaRPr kumimoji="1" lang="ja-JP" alt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3737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E5FE0BB-733C-436C-A52D-F8D0498A27F8}" type="datetimeFigureOut">
              <a:rPr kumimoji="1" lang="ja-JP" altLang="en-US" smtClean="0"/>
              <a:t>2018/10/15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12B189-2254-45B6-9AF5-D42A535407F9}" type="slidenum">
              <a:rPr kumimoji="1" lang="ja-JP" altLang="en-US" smtClean="0"/>
              <a:t>‹#›</a:t>
            </a:fld>
            <a:endParaRPr kumimoji="1" lang="ja-JP" altLang="en-US"/>
          </a:p>
        </p:txBody>
      </p:sp>
    </p:spTree>
    <p:extLst>
      <p:ext uri="{BB962C8B-B14F-4D97-AF65-F5344CB8AC3E}">
        <p14:creationId xmlns:p14="http://schemas.microsoft.com/office/powerpoint/2010/main" val="4232149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E5FE0BB-733C-436C-A52D-F8D0498A27F8}" type="datetimeFigureOut">
              <a:rPr kumimoji="1" lang="ja-JP" altLang="en-US" smtClean="0"/>
              <a:t>2018/10/15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12B189-2254-45B6-9AF5-D42A535407F9}" type="slidenum">
              <a:rPr kumimoji="1" lang="ja-JP" altLang="en-US" smtClean="0"/>
              <a:t>‹#›</a:t>
            </a:fld>
            <a:endParaRPr kumimoji="1" lang="ja-JP" alt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1269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E5FE0BB-733C-436C-A52D-F8D0498A27F8}" type="datetimeFigureOut">
              <a:rPr kumimoji="1" lang="ja-JP" altLang="en-US" smtClean="0"/>
              <a:t>2018/10/15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12B189-2254-45B6-9AF5-D42A535407F9}" type="slidenum">
              <a:rPr kumimoji="1" lang="ja-JP" altLang="en-US" smtClean="0"/>
              <a:t>‹#›</a:t>
            </a:fld>
            <a:endParaRPr kumimoji="1" lang="ja-JP" altLang="en-US"/>
          </a:p>
        </p:txBody>
      </p:sp>
    </p:spTree>
    <p:extLst>
      <p:ext uri="{BB962C8B-B14F-4D97-AF65-F5344CB8AC3E}">
        <p14:creationId xmlns:p14="http://schemas.microsoft.com/office/powerpoint/2010/main" val="2699293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E5FE0BB-733C-436C-A52D-F8D0498A27F8}" type="datetimeFigureOut">
              <a:rPr kumimoji="1" lang="ja-JP" altLang="en-US" smtClean="0"/>
              <a:t>2018/10/15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12B189-2254-45B6-9AF5-D42A535407F9}" type="slidenum">
              <a:rPr kumimoji="1" lang="ja-JP" altLang="en-US" smtClean="0"/>
              <a:t>‹#›</a:t>
            </a:fld>
            <a:endParaRPr kumimoji="1" lang="ja-JP" alt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4337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E5FE0BB-733C-436C-A52D-F8D0498A27F8}" type="datetimeFigureOut">
              <a:rPr kumimoji="1" lang="ja-JP" altLang="en-US" smtClean="0"/>
              <a:t>2018/10/15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012B189-2254-45B6-9AF5-D42A535407F9}" type="slidenum">
              <a:rPr kumimoji="1" lang="ja-JP" altLang="en-US" smtClean="0"/>
              <a:t>‹#›</a:t>
            </a:fld>
            <a:endParaRPr kumimoji="1" lang="ja-JP" altLang="en-US"/>
          </a:p>
        </p:txBody>
      </p:sp>
    </p:spTree>
    <p:extLst>
      <p:ext uri="{BB962C8B-B14F-4D97-AF65-F5344CB8AC3E}">
        <p14:creationId xmlns:p14="http://schemas.microsoft.com/office/powerpoint/2010/main" val="687967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024128" y="2967788"/>
            <a:ext cx="4754880" cy="33415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ja-JP" altLang="en-US" smtClean="0"/>
              <a:t>マスター テキストの書式設定</a:t>
            </a:r>
          </a:p>
        </p:txBody>
      </p:sp>
      <p:sp>
        <p:nvSpPr>
          <p:cNvPr id="6" name="Content Placeholder 5"/>
          <p:cNvSpPr>
            <a:spLocks noGrp="1"/>
          </p:cNvSpPr>
          <p:nvPr>
            <p:ph sz="quarter" idx="4"/>
          </p:nvPr>
        </p:nvSpPr>
        <p:spPr>
          <a:xfrm>
            <a:off x="5990888" y="2967788"/>
            <a:ext cx="4754880" cy="33415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E5FE0BB-733C-436C-A52D-F8D0498A27F8}" type="datetimeFigureOut">
              <a:rPr kumimoji="1" lang="ja-JP" altLang="en-US" smtClean="0"/>
              <a:t>2018/10/15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012B189-2254-45B6-9AF5-D42A535407F9}" type="slidenum">
              <a:rPr kumimoji="1" lang="ja-JP" altLang="en-US" smtClean="0"/>
              <a:t>‹#›</a:t>
            </a:fld>
            <a:endParaRPr kumimoji="1" lang="ja-JP" altLang="en-US"/>
          </a:p>
        </p:txBody>
      </p:sp>
    </p:spTree>
    <p:extLst>
      <p:ext uri="{BB962C8B-B14F-4D97-AF65-F5344CB8AC3E}">
        <p14:creationId xmlns:p14="http://schemas.microsoft.com/office/powerpoint/2010/main" val="1855392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E5FE0BB-733C-436C-A52D-F8D0498A27F8}" type="datetimeFigureOut">
              <a:rPr kumimoji="1" lang="ja-JP" altLang="en-US" smtClean="0"/>
              <a:t>2018/10/15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012B189-2254-45B6-9AF5-D42A535407F9}" type="slidenum">
              <a:rPr kumimoji="1" lang="ja-JP" altLang="en-US" smtClean="0"/>
              <a:t>‹#›</a:t>
            </a:fld>
            <a:endParaRPr kumimoji="1" lang="ja-JP" altLang="en-US"/>
          </a:p>
        </p:txBody>
      </p:sp>
    </p:spTree>
    <p:extLst>
      <p:ext uri="{BB962C8B-B14F-4D97-AF65-F5344CB8AC3E}">
        <p14:creationId xmlns:p14="http://schemas.microsoft.com/office/powerpoint/2010/main" val="4272680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5FE0BB-733C-436C-A52D-F8D0498A27F8}" type="datetimeFigureOut">
              <a:rPr kumimoji="1" lang="ja-JP" altLang="en-US" smtClean="0"/>
              <a:t>2018/10/15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012B189-2254-45B6-9AF5-D42A535407F9}" type="slidenum">
              <a:rPr kumimoji="1" lang="ja-JP" altLang="en-US" smtClean="0"/>
              <a:t>‹#›</a:t>
            </a:fld>
            <a:endParaRPr kumimoji="1" lang="ja-JP" altLang="en-US"/>
          </a:p>
        </p:txBody>
      </p:sp>
    </p:spTree>
    <p:extLst>
      <p:ext uri="{BB962C8B-B14F-4D97-AF65-F5344CB8AC3E}">
        <p14:creationId xmlns:p14="http://schemas.microsoft.com/office/powerpoint/2010/main" val="2988716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E5FE0BB-733C-436C-A52D-F8D0498A27F8}" type="datetimeFigureOut">
              <a:rPr kumimoji="1" lang="ja-JP" altLang="en-US" smtClean="0"/>
              <a:t>2018/10/15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012B189-2254-45B6-9AF5-D42A535407F9}" type="slidenum">
              <a:rPr kumimoji="1" lang="ja-JP" altLang="en-US" smtClean="0"/>
              <a:t>‹#›</a:t>
            </a:fld>
            <a:endParaRPr kumimoji="1" lang="ja-JP" altLang="en-US"/>
          </a:p>
        </p:txBody>
      </p:sp>
    </p:spTree>
    <p:extLst>
      <p:ext uri="{BB962C8B-B14F-4D97-AF65-F5344CB8AC3E}">
        <p14:creationId xmlns:p14="http://schemas.microsoft.com/office/powerpoint/2010/main" val="3962986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E5FE0BB-733C-436C-A52D-F8D0498A27F8}" type="datetimeFigureOut">
              <a:rPr kumimoji="1" lang="ja-JP" altLang="en-US" smtClean="0"/>
              <a:t>2018/10/15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012B189-2254-45B6-9AF5-D42A535407F9}" type="slidenum">
              <a:rPr kumimoji="1" lang="ja-JP" altLang="en-US" smtClean="0"/>
              <a:t>‹#›</a:t>
            </a:fld>
            <a:endParaRPr kumimoji="1" lang="ja-JP" alt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237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E5FE0BB-733C-436C-A52D-F8D0498A27F8}" type="datetimeFigureOut">
              <a:rPr kumimoji="1" lang="ja-JP" altLang="en-US" smtClean="0"/>
              <a:t>2018/10/15</a:t>
            </a:fld>
            <a:endParaRPr kumimoji="1" lang="ja-JP" alt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kumimoji="1" lang="ja-JP" alt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012B189-2254-45B6-9AF5-D42A535407F9}" type="slidenum">
              <a:rPr kumimoji="1" lang="ja-JP" altLang="en-US" smtClean="0"/>
              <a:t>‹#›</a:t>
            </a:fld>
            <a:endParaRPr kumimoji="1" lang="ja-JP" alt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6933841"/>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txStyles>
    <p:titleStyle>
      <a:lvl1pPr algn="l" defTabSz="914400" rtl="0" eaLnBrk="1" latinLnBrk="0" hangingPunct="1">
        <a:lnSpc>
          <a:spcPct val="80000"/>
        </a:lnSpc>
        <a:spcBef>
          <a:spcPct val="0"/>
        </a:spcBef>
        <a:buNone/>
        <a:defRPr kumimoji="1"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kumimoji="1"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kumimoji="1" sz="14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normAutofit fontScale="90000"/>
          </a:bodyPr>
          <a:lstStyle/>
          <a:p>
            <a:r>
              <a:rPr kumimoji="1" lang="ja-JP" altLang="en-US" dirty="0" smtClean="0"/>
              <a:t>矢板市の統一的な基準による財務書類に</a:t>
            </a:r>
            <a:r>
              <a:rPr kumimoji="1" lang="en-US" altLang="ja-JP" dirty="0" smtClean="0"/>
              <a:t/>
            </a:r>
            <a:br>
              <a:rPr kumimoji="1" lang="en-US" altLang="ja-JP" dirty="0" smtClean="0"/>
            </a:br>
            <a:r>
              <a:rPr kumimoji="1" lang="ja-JP" altLang="en-US" dirty="0" smtClean="0"/>
              <a:t>ついて</a:t>
            </a:r>
            <a:endParaRPr kumimoji="1" lang="ja-JP" altLang="en-US" dirty="0"/>
          </a:p>
        </p:txBody>
      </p:sp>
      <p:sp>
        <p:nvSpPr>
          <p:cNvPr id="5" name="サブタイトル 4"/>
          <p:cNvSpPr>
            <a:spLocks noGrp="1"/>
          </p:cNvSpPr>
          <p:nvPr>
            <p:ph type="subTitle" idx="1"/>
          </p:nvPr>
        </p:nvSpPr>
        <p:spPr/>
        <p:txBody>
          <a:bodyPr/>
          <a:lstStyle/>
          <a:p>
            <a:pPr algn="r"/>
            <a:r>
              <a:rPr kumimoji="1" lang="ja-JP" altLang="en-US" dirty="0" smtClean="0"/>
              <a:t>総務部　総務課　財政担当</a:t>
            </a:r>
            <a:endParaRPr kumimoji="1" lang="ja-JP" altLang="en-US" dirty="0"/>
          </a:p>
        </p:txBody>
      </p:sp>
    </p:spTree>
    <p:extLst>
      <p:ext uri="{BB962C8B-B14F-4D97-AF65-F5344CB8AC3E}">
        <p14:creationId xmlns:p14="http://schemas.microsoft.com/office/powerpoint/2010/main" val="36287254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80160" y="1085559"/>
            <a:ext cx="8725466" cy="369332"/>
          </a:xfrm>
          <a:prstGeom prst="rect">
            <a:avLst/>
          </a:prstGeom>
          <a:noFill/>
        </p:spPr>
        <p:txBody>
          <a:bodyPr wrap="none" rtlCol="0">
            <a:spAutoFit/>
          </a:bodyPr>
          <a:lstStyle/>
          <a:p>
            <a:r>
              <a:rPr kumimoji="1" lang="ja-JP" altLang="en-US" dirty="0" smtClean="0"/>
              <a:t>３．財政に持続可能性があるか、どのくらい借金があるか（持続可能性、健全性）</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1351612320"/>
              </p:ext>
            </p:extLst>
          </p:nvPr>
        </p:nvGraphicFramePr>
        <p:xfrm>
          <a:off x="1379604" y="1454890"/>
          <a:ext cx="9187128" cy="2301832"/>
        </p:xfrm>
        <a:graphic>
          <a:graphicData uri="http://schemas.openxmlformats.org/drawingml/2006/table">
            <a:tbl>
              <a:tblPr firstRow="1" bandRow="1">
                <a:tableStyleId>{5C22544A-7EE6-4342-B048-85BDC9FD1C3A}</a:tableStyleId>
              </a:tblPr>
              <a:tblGrid>
                <a:gridCol w="1531188">
                  <a:extLst>
                    <a:ext uri="{9D8B030D-6E8A-4147-A177-3AD203B41FA5}">
                      <a16:colId xmlns:a16="http://schemas.microsoft.com/office/drawing/2014/main" val="736113122"/>
                    </a:ext>
                  </a:extLst>
                </a:gridCol>
                <a:gridCol w="1531188">
                  <a:extLst>
                    <a:ext uri="{9D8B030D-6E8A-4147-A177-3AD203B41FA5}">
                      <a16:colId xmlns:a16="http://schemas.microsoft.com/office/drawing/2014/main" val="1470405957"/>
                    </a:ext>
                  </a:extLst>
                </a:gridCol>
                <a:gridCol w="1531188">
                  <a:extLst>
                    <a:ext uri="{9D8B030D-6E8A-4147-A177-3AD203B41FA5}">
                      <a16:colId xmlns:a16="http://schemas.microsoft.com/office/drawing/2014/main" val="873101793"/>
                    </a:ext>
                  </a:extLst>
                </a:gridCol>
                <a:gridCol w="1531188">
                  <a:extLst>
                    <a:ext uri="{9D8B030D-6E8A-4147-A177-3AD203B41FA5}">
                      <a16:colId xmlns:a16="http://schemas.microsoft.com/office/drawing/2014/main" val="751623625"/>
                    </a:ext>
                  </a:extLst>
                </a:gridCol>
                <a:gridCol w="1531188">
                  <a:extLst>
                    <a:ext uri="{9D8B030D-6E8A-4147-A177-3AD203B41FA5}">
                      <a16:colId xmlns:a16="http://schemas.microsoft.com/office/drawing/2014/main" val="3755573361"/>
                    </a:ext>
                  </a:extLst>
                </a:gridCol>
                <a:gridCol w="1531188">
                  <a:extLst>
                    <a:ext uri="{9D8B030D-6E8A-4147-A177-3AD203B41FA5}">
                      <a16:colId xmlns:a16="http://schemas.microsoft.com/office/drawing/2014/main" val="3413845689"/>
                    </a:ext>
                  </a:extLst>
                </a:gridCol>
              </a:tblGrid>
              <a:tr h="526059">
                <a:tc>
                  <a:txBody>
                    <a:bodyPr/>
                    <a:lstStyle/>
                    <a:p>
                      <a:r>
                        <a:rPr lang="ja-JP" altLang="en-US" sz="1800" u="none" strike="noStrike" dirty="0" smtClean="0">
                          <a:effectLst/>
                          <a:latin typeface="+mn-ea"/>
                          <a:ea typeface="+mn-ea"/>
                        </a:rPr>
                        <a:t>指標</a:t>
                      </a:r>
                      <a:endParaRPr kumimoji="1" lang="ja-JP" altLang="en-US" dirty="0"/>
                    </a:p>
                  </a:txBody>
                  <a:tcPr/>
                </a:tc>
                <a:tc>
                  <a:txBody>
                    <a:bodyPr/>
                    <a:lstStyle/>
                    <a:p>
                      <a:r>
                        <a:rPr lang="zh-TW" altLang="en-US" sz="1800" u="none" strike="noStrike" dirty="0" smtClean="0">
                          <a:effectLst/>
                          <a:latin typeface="+mn-ea"/>
                          <a:ea typeface="+mn-ea"/>
                        </a:rPr>
                        <a:t>指標（細目）</a:t>
                      </a:r>
                      <a:endParaRPr kumimoji="1" lang="ja-JP" altLang="en-US" dirty="0"/>
                    </a:p>
                  </a:txBody>
                  <a:tcPr/>
                </a:tc>
                <a:tc>
                  <a:txBody>
                    <a:bodyPr/>
                    <a:lstStyle/>
                    <a:p>
                      <a:r>
                        <a:rPr lang="ja-JP" altLang="en-US" sz="1800" u="none" strike="noStrike" dirty="0" smtClean="0">
                          <a:effectLst/>
                          <a:latin typeface="+mn-ea"/>
                          <a:ea typeface="+mn-ea"/>
                        </a:rPr>
                        <a:t>目安</a:t>
                      </a:r>
                      <a:endParaRPr kumimoji="1" lang="ja-JP" altLang="en-US" dirty="0"/>
                    </a:p>
                  </a:txBody>
                  <a:tcPr/>
                </a:tc>
                <a:tc>
                  <a:txBody>
                    <a:bodyPr/>
                    <a:lstStyle/>
                    <a:p>
                      <a:r>
                        <a:rPr lang="en-US" altLang="ja-JP" sz="1800" u="none" strike="noStrike" dirty="0" smtClean="0">
                          <a:effectLst/>
                          <a:latin typeface="+mn-ea"/>
                          <a:ea typeface="+mn-ea"/>
                        </a:rPr>
                        <a:t>H27</a:t>
                      </a:r>
                      <a:endParaRPr kumimoji="1" lang="ja-JP" altLang="en-US" dirty="0"/>
                    </a:p>
                  </a:txBody>
                  <a:tcPr/>
                </a:tc>
                <a:tc>
                  <a:txBody>
                    <a:bodyPr/>
                    <a:lstStyle/>
                    <a:p>
                      <a:r>
                        <a:rPr lang="en-US" altLang="ja-JP" sz="1800" u="none" strike="noStrike" dirty="0" smtClean="0">
                          <a:effectLst/>
                          <a:latin typeface="+mn-ea"/>
                          <a:ea typeface="+mn-ea"/>
                        </a:rPr>
                        <a:t>H28</a:t>
                      </a:r>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b="1" i="0" u="none" strike="noStrike" dirty="0" smtClean="0">
                          <a:solidFill>
                            <a:schemeClr val="lt1"/>
                          </a:solidFill>
                          <a:effectLst/>
                          <a:latin typeface="+mn-ea"/>
                          <a:ea typeface="+mn-ea"/>
                        </a:rPr>
                        <a:t>増減率</a:t>
                      </a:r>
                      <a:endParaRPr lang="en-US" altLang="ja-JP" sz="1800" b="0" i="0" u="none" strike="noStrike" dirty="0" smtClean="0">
                        <a:solidFill>
                          <a:srgbClr val="000000"/>
                        </a:solidFill>
                        <a:effectLst/>
                        <a:latin typeface="+mn-ea"/>
                        <a:ea typeface="+mn-ea"/>
                      </a:endParaRPr>
                    </a:p>
                  </a:txBody>
                  <a:tcPr/>
                </a:tc>
                <a:extLst>
                  <a:ext uri="{0D108BD9-81ED-4DB2-BD59-A6C34878D82A}">
                    <a16:rowId xmlns:a16="http://schemas.microsoft.com/office/drawing/2014/main" val="3615801387"/>
                  </a:ext>
                </a:extLst>
              </a:tr>
              <a:tr h="394544">
                <a:tc rowSpan="2">
                  <a:txBody>
                    <a:bodyPr/>
                    <a:lstStyle/>
                    <a:p>
                      <a:pPr algn="l" fontAlgn="b"/>
                      <a:r>
                        <a:rPr lang="ja-JP" altLang="en-US" sz="1800" b="0" i="0" u="none" strike="noStrike" dirty="0" smtClean="0">
                          <a:solidFill>
                            <a:srgbClr val="000000"/>
                          </a:solidFill>
                          <a:effectLst/>
                          <a:latin typeface="+mn-ea"/>
                          <a:ea typeface="+mn-ea"/>
                        </a:rPr>
                        <a:t>住民一人当たり負債額</a:t>
                      </a:r>
                      <a:endParaRPr lang="en-US" altLang="ja-JP" sz="1800" b="0" i="0" u="none" strike="noStrike" dirty="0" smtClean="0">
                        <a:solidFill>
                          <a:srgbClr val="000000"/>
                        </a:solidFill>
                        <a:effectLst/>
                        <a:latin typeface="+mn-ea"/>
                        <a:ea typeface="+mn-ea"/>
                      </a:endParaRPr>
                    </a:p>
                  </a:txBody>
                  <a:tcPr marL="0" marR="0" marT="0" marB="0" anchor="ctr"/>
                </a:tc>
                <a:tc>
                  <a:txBody>
                    <a:bodyPr/>
                    <a:lstStyle/>
                    <a:p>
                      <a:pPr algn="l" fontAlgn="b"/>
                      <a:r>
                        <a:rPr lang="ja-JP" altLang="en-US" sz="1800" b="0" i="0" u="none" strike="noStrike" dirty="0" smtClean="0">
                          <a:solidFill>
                            <a:srgbClr val="000000"/>
                          </a:solidFill>
                          <a:effectLst/>
                          <a:latin typeface="+mn-ea"/>
                          <a:ea typeface="+mn-ea"/>
                        </a:rPr>
                        <a:t>固定負債</a:t>
                      </a:r>
                      <a:endParaRPr lang="en-US" altLang="ja-JP" sz="1800" b="0" i="0" u="none" strike="noStrike" dirty="0" smtClean="0">
                        <a:solidFill>
                          <a:srgbClr val="000000"/>
                        </a:solidFill>
                        <a:effectLst/>
                        <a:latin typeface="+mn-ea"/>
                        <a:ea typeface="+mn-ea"/>
                      </a:endParaRPr>
                    </a:p>
                  </a:txBody>
                  <a:tcPr marL="0" marR="0" marT="0" marB="0" anchor="ctr"/>
                </a:tc>
                <a:tc>
                  <a:txBody>
                    <a:bodyPr/>
                    <a:lstStyle/>
                    <a:p>
                      <a:pPr algn="ctr" fontAlgn="b"/>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u="none" strike="noStrike" dirty="0" smtClean="0">
                          <a:effectLst/>
                          <a:latin typeface="+mn-ea"/>
                          <a:ea typeface="+mn-ea"/>
                        </a:rPr>
                        <a:t>\403,228</a:t>
                      </a:r>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b="0" i="0" u="none" strike="noStrike" dirty="0" smtClean="0">
                          <a:solidFill>
                            <a:schemeClr val="dk1"/>
                          </a:solidFill>
                          <a:effectLst/>
                          <a:latin typeface="+mn-ea"/>
                          <a:ea typeface="+mn-ea"/>
                        </a:rPr>
                        <a:t>\408,041</a:t>
                      </a:r>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u="none" strike="noStrike" dirty="0" smtClean="0">
                          <a:effectLst/>
                          <a:latin typeface="+mn-ea"/>
                          <a:ea typeface="+mn-ea"/>
                        </a:rPr>
                        <a:t>1.2%</a:t>
                      </a:r>
                      <a:endParaRPr lang="en-US" altLang="ja-JP" sz="1800" b="0" i="0" u="none" strike="noStrike" dirty="0">
                        <a:solidFill>
                          <a:srgbClr val="000000"/>
                        </a:solidFill>
                        <a:effectLst/>
                        <a:latin typeface="+mn-ea"/>
                        <a:ea typeface="+mn-ea"/>
                      </a:endParaRPr>
                    </a:p>
                  </a:txBody>
                  <a:tcPr marL="0" marR="0" marT="0" marB="0" anchor="ctr"/>
                </a:tc>
                <a:extLst>
                  <a:ext uri="{0D108BD9-81ED-4DB2-BD59-A6C34878D82A}">
                    <a16:rowId xmlns:a16="http://schemas.microsoft.com/office/drawing/2014/main" val="2510429289"/>
                  </a:ext>
                </a:extLst>
              </a:tr>
              <a:tr h="438045">
                <a:tc vMerge="1">
                  <a:txBody>
                    <a:bodyPr/>
                    <a:lstStyle/>
                    <a:p>
                      <a:pPr algn="l" fontAlgn="b"/>
                      <a:endParaRPr lang="zh-TW" altLang="en-US" sz="1800" b="0" i="0" u="none" strike="noStrike" dirty="0" smtClean="0">
                        <a:solidFill>
                          <a:srgbClr val="000000"/>
                        </a:solidFill>
                        <a:effectLst/>
                        <a:latin typeface="+mn-ea"/>
                        <a:ea typeface="+mn-ea"/>
                      </a:endParaRPr>
                    </a:p>
                  </a:txBody>
                  <a:tcPr marL="0" marR="0" marT="0" marB="0" anchor="b"/>
                </a:tc>
                <a:tc>
                  <a:txBody>
                    <a:bodyPr/>
                    <a:lstStyle/>
                    <a:p>
                      <a:pPr algn="l" fontAlgn="b"/>
                      <a:r>
                        <a:rPr lang="ja-JP" altLang="en-US" sz="1800" b="0" i="0" u="none" strike="noStrike" dirty="0" smtClean="0">
                          <a:solidFill>
                            <a:srgbClr val="000000"/>
                          </a:solidFill>
                          <a:effectLst/>
                          <a:latin typeface="+mn-ea"/>
                          <a:ea typeface="+mn-ea"/>
                        </a:rPr>
                        <a:t>流動負債</a:t>
                      </a:r>
                      <a:endParaRPr lang="zh-TW" altLang="en-US" sz="1800" b="0" i="0" u="none" strike="noStrike" dirty="0" smtClean="0">
                        <a:solidFill>
                          <a:srgbClr val="000000"/>
                        </a:solidFill>
                        <a:effectLst/>
                        <a:latin typeface="+mn-ea"/>
                        <a:ea typeface="+mn-ea"/>
                      </a:endParaRPr>
                    </a:p>
                  </a:txBody>
                  <a:tcPr marL="0" marR="0" marT="0" marB="0" anchor="ctr"/>
                </a:tc>
                <a:tc>
                  <a:txBody>
                    <a:bodyPr/>
                    <a:lstStyle/>
                    <a:p>
                      <a:pPr algn="ctr" fontAlgn="b"/>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u="none" strike="noStrike" dirty="0" smtClean="0">
                          <a:solidFill>
                            <a:schemeClr val="tx1"/>
                          </a:solidFill>
                          <a:effectLst/>
                          <a:latin typeface="+mn-ea"/>
                          <a:ea typeface="+mn-ea"/>
                        </a:rPr>
                        <a:t>\39,617</a:t>
                      </a:r>
                      <a:endParaRPr lang="en-US" altLang="ja-JP" sz="1800" b="0" i="0" u="none" strike="noStrike" dirty="0">
                        <a:solidFill>
                          <a:schemeClr val="tx1"/>
                        </a:solidFill>
                        <a:effectLst/>
                        <a:latin typeface="+mn-ea"/>
                        <a:ea typeface="+mn-ea"/>
                      </a:endParaRPr>
                    </a:p>
                  </a:txBody>
                  <a:tcPr marL="0" marR="0" marT="0" marB="0" anchor="ctr"/>
                </a:tc>
                <a:tc>
                  <a:txBody>
                    <a:bodyPr/>
                    <a:lstStyle/>
                    <a:p>
                      <a:pPr algn="r" fontAlgn="b"/>
                      <a:r>
                        <a:rPr lang="en-US" altLang="ja-JP" sz="1800" u="none" strike="noStrike" dirty="0" smtClean="0">
                          <a:solidFill>
                            <a:schemeClr val="tx1"/>
                          </a:solidFill>
                          <a:effectLst/>
                          <a:latin typeface="+mn-ea"/>
                          <a:ea typeface="+mn-ea"/>
                        </a:rPr>
                        <a:t>\40,127</a:t>
                      </a:r>
                      <a:endParaRPr lang="en-US" altLang="ja-JP" sz="1800" b="0" i="0" u="none" strike="noStrike" dirty="0">
                        <a:solidFill>
                          <a:schemeClr val="tx1"/>
                        </a:solidFill>
                        <a:effectLst/>
                        <a:latin typeface="+mn-ea"/>
                        <a:ea typeface="+mn-ea"/>
                      </a:endParaRPr>
                    </a:p>
                  </a:txBody>
                  <a:tcPr marL="0" marR="0" marT="0" marB="0" anchor="ctr"/>
                </a:tc>
                <a:tc>
                  <a:txBody>
                    <a:bodyPr/>
                    <a:lstStyle/>
                    <a:p>
                      <a:pPr algn="r" fontAlgn="b"/>
                      <a:r>
                        <a:rPr lang="en-US" altLang="ja-JP" sz="1800" u="none" strike="noStrike" dirty="0" smtClean="0">
                          <a:effectLst/>
                          <a:latin typeface="+mn-ea"/>
                          <a:ea typeface="+mn-ea"/>
                        </a:rPr>
                        <a:t>1.3%</a:t>
                      </a:r>
                      <a:endParaRPr lang="en-US" altLang="ja-JP" sz="1800" b="0" i="0" u="none" strike="noStrike" dirty="0">
                        <a:solidFill>
                          <a:srgbClr val="000000"/>
                        </a:solidFill>
                        <a:effectLst/>
                        <a:latin typeface="+mn-ea"/>
                        <a:ea typeface="+mn-ea"/>
                      </a:endParaRPr>
                    </a:p>
                  </a:txBody>
                  <a:tcPr marL="0" marR="0" marT="0" marB="0" anchor="ctr"/>
                </a:tc>
                <a:extLst>
                  <a:ext uri="{0D108BD9-81ED-4DB2-BD59-A6C34878D82A}">
                    <a16:rowId xmlns:a16="http://schemas.microsoft.com/office/drawing/2014/main" val="3552070355"/>
                  </a:ext>
                </a:extLst>
              </a:tr>
              <a:tr h="394544">
                <a:tc gridSpan="2">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ja-JP" altLang="en-US" sz="1800" b="0" i="0" u="none" strike="noStrike" dirty="0" smtClean="0">
                          <a:solidFill>
                            <a:srgbClr val="000000"/>
                          </a:solidFill>
                          <a:effectLst/>
                          <a:latin typeface="+mn-ea"/>
                          <a:ea typeface="+mn-ea"/>
                        </a:rPr>
                        <a:t>基礎的財政収支（千円）</a:t>
                      </a:r>
                      <a:r>
                        <a:rPr lang="en-US" altLang="ja-JP" sz="1800" b="0" i="0" u="none" strike="noStrike" dirty="0" smtClean="0">
                          <a:solidFill>
                            <a:srgbClr val="000000"/>
                          </a:solidFill>
                          <a:effectLst/>
                          <a:latin typeface="+mn-ea"/>
                          <a:ea typeface="+mn-ea"/>
                        </a:rPr>
                        <a:t/>
                      </a:r>
                      <a:br>
                        <a:rPr lang="en-US" altLang="ja-JP" sz="1800" b="0" i="0" u="none" strike="noStrike" dirty="0" smtClean="0">
                          <a:solidFill>
                            <a:srgbClr val="000000"/>
                          </a:solidFill>
                          <a:effectLst/>
                          <a:latin typeface="+mn-ea"/>
                          <a:ea typeface="+mn-ea"/>
                        </a:rPr>
                      </a:br>
                      <a:r>
                        <a:rPr lang="ja-JP" altLang="en-US" sz="1800" b="0" i="0" u="none" strike="noStrike" dirty="0" smtClean="0">
                          <a:solidFill>
                            <a:srgbClr val="000000"/>
                          </a:solidFill>
                          <a:effectLst/>
                          <a:latin typeface="+mn-ea"/>
                          <a:ea typeface="+mn-ea"/>
                        </a:rPr>
                        <a:t>（プライマリーバランス）</a:t>
                      </a:r>
                      <a:endParaRPr lang="zh-TW" altLang="en-US" sz="1800" b="0" i="0" u="none" strike="noStrike" dirty="0" smtClean="0">
                        <a:solidFill>
                          <a:srgbClr val="000000"/>
                        </a:solidFill>
                        <a:effectLst/>
                        <a:latin typeface="+mn-ea"/>
                        <a:ea typeface="+mn-ea"/>
                      </a:endParaRPr>
                    </a:p>
                  </a:txBody>
                  <a:tcPr marL="0" marR="0" marT="0" marB="0" anchor="ctr"/>
                </a:tc>
                <a:tc hMerge="1">
                  <a:txBody>
                    <a:bodyPr/>
                    <a:lstStyle/>
                    <a:p>
                      <a:endParaRPr kumimoji="1" lang="ja-JP" altLang="en-US"/>
                    </a:p>
                  </a:txBody>
                  <a:tcPr/>
                </a:tc>
                <a:tc>
                  <a:txBody>
                    <a:bodyPr/>
                    <a:lstStyle/>
                    <a:p>
                      <a:pPr algn="ctr" fontAlgn="b"/>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b="0" i="0" u="none" strike="noStrike" dirty="0" smtClean="0">
                          <a:solidFill>
                            <a:schemeClr val="tx1"/>
                          </a:solidFill>
                          <a:effectLst/>
                          <a:latin typeface="+mn-ea"/>
                          <a:ea typeface="+mn-ea"/>
                        </a:rPr>
                        <a:t>-</a:t>
                      </a:r>
                      <a:endParaRPr lang="en-US" altLang="ja-JP" sz="1800" b="0" i="0" u="none" strike="noStrike" dirty="0">
                        <a:solidFill>
                          <a:schemeClr val="tx1"/>
                        </a:solidFill>
                        <a:effectLst/>
                        <a:latin typeface="+mn-ea"/>
                        <a:ea typeface="+mn-ea"/>
                      </a:endParaRPr>
                    </a:p>
                  </a:txBody>
                  <a:tcPr marL="0" marR="0" marT="0" marB="0" anchor="ctr"/>
                </a:tc>
                <a:tc>
                  <a:txBody>
                    <a:bodyPr/>
                    <a:lstStyle/>
                    <a:p>
                      <a:pPr algn="r" fontAlgn="b"/>
                      <a:r>
                        <a:rPr lang="en-US" altLang="ja-JP" sz="1800" b="0" i="0" u="none" strike="noStrike" dirty="0" smtClean="0">
                          <a:solidFill>
                            <a:schemeClr val="tx1"/>
                          </a:solidFill>
                          <a:effectLst/>
                          <a:latin typeface="+mn-ea"/>
                          <a:ea typeface="+mn-ea"/>
                        </a:rPr>
                        <a:t>414,936</a:t>
                      </a:r>
                      <a:endParaRPr lang="en-US" altLang="ja-JP" sz="1800" b="0" i="0" u="none" strike="noStrike" dirty="0">
                        <a:solidFill>
                          <a:schemeClr val="tx1"/>
                        </a:solidFill>
                        <a:effectLst/>
                        <a:latin typeface="+mn-ea"/>
                        <a:ea typeface="+mn-ea"/>
                      </a:endParaRPr>
                    </a:p>
                  </a:txBody>
                  <a:tcPr marL="0" marR="0" marT="0" marB="0" anchor="ctr"/>
                </a:tc>
                <a:tc>
                  <a:txBody>
                    <a:bodyPr/>
                    <a:lstStyle/>
                    <a:p>
                      <a:pPr algn="r" fontAlgn="b"/>
                      <a:endParaRPr lang="en-US" altLang="ja-JP" sz="1800" b="0" i="0" u="none" strike="noStrike" dirty="0">
                        <a:solidFill>
                          <a:srgbClr val="000000"/>
                        </a:solidFill>
                        <a:effectLst/>
                        <a:latin typeface="+mn-ea"/>
                        <a:ea typeface="+mn-ea"/>
                      </a:endParaRPr>
                    </a:p>
                  </a:txBody>
                  <a:tcPr marL="0" marR="0" marT="0" marB="0" anchor="ctr"/>
                </a:tc>
                <a:extLst>
                  <a:ext uri="{0D108BD9-81ED-4DB2-BD59-A6C34878D82A}">
                    <a16:rowId xmlns:a16="http://schemas.microsoft.com/office/drawing/2014/main" val="2670224747"/>
                  </a:ext>
                </a:extLst>
              </a:tr>
              <a:tr h="394544">
                <a:tc gridSpan="2">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ja-JP" altLang="en-US" sz="1800" b="0" i="0" u="none" strike="noStrike" dirty="0" smtClean="0">
                          <a:solidFill>
                            <a:srgbClr val="000000"/>
                          </a:solidFill>
                          <a:effectLst/>
                          <a:latin typeface="+mn-ea"/>
                          <a:ea typeface="+mn-ea"/>
                        </a:rPr>
                        <a:t>債務償還可能年数（年）</a:t>
                      </a:r>
                      <a:endParaRPr lang="zh-TW" altLang="en-US" sz="1800" b="0" i="0" u="none" strike="noStrike" dirty="0" smtClean="0">
                        <a:solidFill>
                          <a:srgbClr val="000000"/>
                        </a:solidFill>
                        <a:effectLst/>
                        <a:latin typeface="+mn-ea"/>
                        <a:ea typeface="+mn-ea"/>
                      </a:endParaRPr>
                    </a:p>
                  </a:txBody>
                  <a:tcPr marL="0" marR="0" marT="0" marB="0" anchor="ctr"/>
                </a:tc>
                <a:tc hMerge="1">
                  <a:txBody>
                    <a:bodyPr/>
                    <a:lstStyle/>
                    <a:p>
                      <a:endParaRPr kumimoji="1" lang="ja-JP" altLang="en-US"/>
                    </a:p>
                  </a:txBody>
                  <a:tcPr/>
                </a:tc>
                <a:tc>
                  <a:txBody>
                    <a:bodyPr/>
                    <a:lstStyle/>
                    <a:p>
                      <a:pPr algn="ctr" fontAlgn="b"/>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b="0" i="0" u="none" strike="noStrike" dirty="0" smtClean="0">
                          <a:solidFill>
                            <a:schemeClr val="tx1"/>
                          </a:solidFill>
                          <a:effectLst/>
                          <a:latin typeface="+mn-ea"/>
                          <a:ea typeface="+mn-ea"/>
                        </a:rPr>
                        <a:t>-</a:t>
                      </a:r>
                      <a:endParaRPr lang="en-US" altLang="ja-JP" sz="1800" b="0" i="0" u="none" strike="noStrike" dirty="0">
                        <a:solidFill>
                          <a:schemeClr val="tx1"/>
                        </a:solidFill>
                        <a:effectLst/>
                        <a:latin typeface="+mn-ea"/>
                        <a:ea typeface="+mn-ea"/>
                      </a:endParaRPr>
                    </a:p>
                  </a:txBody>
                  <a:tcPr marL="0" marR="0" marT="0" marB="0" anchor="ctr"/>
                </a:tc>
                <a:tc>
                  <a:txBody>
                    <a:bodyPr/>
                    <a:lstStyle/>
                    <a:p>
                      <a:pPr algn="r" fontAlgn="b"/>
                      <a:r>
                        <a:rPr lang="en-US" altLang="ja-JP" sz="1800" b="0" i="0" u="none" strike="noStrike" dirty="0" smtClean="0">
                          <a:solidFill>
                            <a:schemeClr val="tx1"/>
                          </a:solidFill>
                          <a:effectLst/>
                          <a:latin typeface="+mn-ea"/>
                          <a:ea typeface="+mn-ea"/>
                        </a:rPr>
                        <a:t>16.7</a:t>
                      </a:r>
                      <a:endParaRPr lang="en-US" altLang="ja-JP" sz="1800" b="0" i="0" u="none" strike="noStrike" dirty="0">
                        <a:solidFill>
                          <a:schemeClr val="tx1"/>
                        </a:solidFill>
                        <a:effectLst/>
                        <a:latin typeface="+mn-ea"/>
                        <a:ea typeface="+mn-ea"/>
                      </a:endParaRPr>
                    </a:p>
                  </a:txBody>
                  <a:tcPr marL="0" marR="0" marT="0" marB="0" anchor="ctr"/>
                </a:tc>
                <a:tc>
                  <a:txBody>
                    <a:bodyPr/>
                    <a:lstStyle/>
                    <a:p>
                      <a:pPr algn="r" fontAlgn="b"/>
                      <a:endParaRPr lang="en-US" altLang="ja-JP" sz="1800" b="0" i="0" u="none" strike="noStrike" dirty="0">
                        <a:solidFill>
                          <a:srgbClr val="000000"/>
                        </a:solidFill>
                        <a:effectLst/>
                        <a:latin typeface="+mn-ea"/>
                        <a:ea typeface="+mn-ea"/>
                      </a:endParaRPr>
                    </a:p>
                  </a:txBody>
                  <a:tcPr marL="0" marR="0" marT="0" marB="0" anchor="ctr"/>
                </a:tc>
                <a:extLst>
                  <a:ext uri="{0D108BD9-81ED-4DB2-BD59-A6C34878D82A}">
                    <a16:rowId xmlns:a16="http://schemas.microsoft.com/office/drawing/2014/main" val="4012016310"/>
                  </a:ext>
                </a:extLst>
              </a:tr>
            </a:tbl>
          </a:graphicData>
        </a:graphic>
      </p:graphicFrame>
      <p:sp>
        <p:nvSpPr>
          <p:cNvPr id="6" name="テキスト ボックス 5"/>
          <p:cNvSpPr txBox="1"/>
          <p:nvPr/>
        </p:nvSpPr>
        <p:spPr>
          <a:xfrm>
            <a:off x="1379602" y="5380231"/>
            <a:ext cx="9417963" cy="120032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0325" cap="rnd" cmpd="dbl">
            <a:solidFill>
              <a:schemeClr val="accent1"/>
            </a:solidFill>
            <a:prstDash val="sysDash"/>
            <a:bevel/>
          </a:ln>
        </p:spPr>
        <p:txBody>
          <a:bodyPr wrap="none" rtlCol="0">
            <a:spAutoFit/>
            <a:scene3d>
              <a:camera prst="orthographicFront"/>
              <a:lightRig rig="threePt" dir="t"/>
            </a:scene3d>
            <a:sp3d extrusionH="57150">
              <a:bevelT w="38100" h="38100"/>
            </a:sp3d>
          </a:bodyPr>
          <a:lstStyle/>
          <a:p>
            <a:r>
              <a:rPr kumimoji="1" lang="ja-JP" altLang="en-US" b="1" dirty="0" smtClean="0">
                <a:effectLst>
                  <a:outerShdw blurRad="38100" dist="38100" dir="2700000" algn="tl">
                    <a:srgbClr val="000000">
                      <a:alpha val="43137"/>
                    </a:srgbClr>
                  </a:outerShdw>
                </a:effectLst>
              </a:rPr>
              <a:t>分析</a:t>
            </a:r>
            <a:endParaRPr kumimoji="1" lang="en-US" altLang="ja-JP" b="1" dirty="0" smtClean="0">
              <a:effectLst>
                <a:outerShdw blurRad="38100" dist="38100" dir="2700000" algn="tl">
                  <a:srgbClr val="000000">
                    <a:alpha val="43137"/>
                  </a:srgbClr>
                </a:outerShdw>
              </a:effectLst>
            </a:endParaRPr>
          </a:p>
          <a:p>
            <a:r>
              <a:rPr kumimoji="1" lang="ja-JP" altLang="en-US" dirty="0" smtClean="0">
                <a:latin typeface="+mn-ea"/>
              </a:rPr>
              <a:t>・矢板市の平成</a:t>
            </a:r>
            <a:r>
              <a:rPr kumimoji="1" lang="en-US" altLang="ja-JP" dirty="0" smtClean="0">
                <a:latin typeface="+mn-ea"/>
              </a:rPr>
              <a:t>28</a:t>
            </a:r>
            <a:r>
              <a:rPr kumimoji="1" lang="ja-JP" altLang="en-US" dirty="0" smtClean="0">
                <a:latin typeface="+mn-ea"/>
              </a:rPr>
              <a:t>年度プライマリーバランスはプラスとなっている。</a:t>
            </a:r>
            <a:endParaRPr kumimoji="1" lang="en-US" altLang="ja-JP" dirty="0" smtClean="0">
              <a:latin typeface="+mn-ea"/>
            </a:endParaRPr>
          </a:p>
          <a:p>
            <a:r>
              <a:rPr kumimoji="1" lang="ja-JP" altLang="en-US" dirty="0" smtClean="0">
                <a:latin typeface="+mn-ea"/>
              </a:rPr>
              <a:t>・債務償還可能年数については、事務事業</a:t>
            </a:r>
            <a:r>
              <a:rPr kumimoji="1" lang="ja-JP" altLang="en-US" dirty="0" smtClean="0">
                <a:latin typeface="+mn-ea"/>
              </a:rPr>
              <a:t>の見直しに</a:t>
            </a:r>
            <a:r>
              <a:rPr kumimoji="1" lang="ja-JP" altLang="en-US" dirty="0" smtClean="0">
                <a:latin typeface="+mn-ea"/>
              </a:rPr>
              <a:t>よっても改善するため、今後とも</a:t>
            </a:r>
            <a:endParaRPr kumimoji="1" lang="en-US" altLang="ja-JP" dirty="0" smtClean="0">
              <a:latin typeface="+mn-ea"/>
            </a:endParaRPr>
          </a:p>
          <a:p>
            <a:r>
              <a:rPr kumimoji="1" lang="ja-JP" altLang="en-US" dirty="0" smtClean="0"/>
              <a:t>この指標に注意しつつ、選択と集中により財政健全化を進めていく必要がある。</a:t>
            </a:r>
            <a:endParaRPr kumimoji="1" lang="ja-JP" altLang="en-US" dirty="0"/>
          </a:p>
        </p:txBody>
      </p:sp>
      <p:sp>
        <p:nvSpPr>
          <p:cNvPr id="7" name="テキスト ボックス 6"/>
          <p:cNvSpPr txBox="1"/>
          <p:nvPr/>
        </p:nvSpPr>
        <p:spPr>
          <a:xfrm>
            <a:off x="620826" y="313505"/>
            <a:ext cx="10988906" cy="461665"/>
          </a:xfrm>
          <a:prstGeom prst="rect">
            <a:avLst/>
          </a:prstGeom>
          <a:solidFill>
            <a:schemeClr val="accent1">
              <a:lumMod val="75000"/>
            </a:schemeClr>
          </a:solidFill>
        </p:spPr>
        <p:txBody>
          <a:bodyPr wrap="none" rtlCol="0">
            <a:spAutoFit/>
          </a:bodyPr>
          <a:lstStyle/>
          <a:p>
            <a:r>
              <a:rPr kumimoji="1" lang="ja-JP" altLang="en-US" sz="2400" dirty="0" smtClean="0">
                <a:solidFill>
                  <a:schemeClr val="bg1"/>
                </a:solidFill>
                <a:effectLst>
                  <a:outerShdw blurRad="38100" dist="38100" dir="2700000" algn="tl">
                    <a:srgbClr val="000000">
                      <a:alpha val="43137"/>
                    </a:srgbClr>
                  </a:outerShdw>
                </a:effectLst>
              </a:rPr>
              <a:t>平成</a:t>
            </a:r>
            <a:r>
              <a:rPr kumimoji="1" lang="en-US" altLang="ja-JP" sz="2400" dirty="0" smtClean="0">
                <a:solidFill>
                  <a:schemeClr val="bg1"/>
                </a:solidFill>
                <a:effectLst>
                  <a:outerShdw blurRad="38100" dist="38100" dir="2700000" algn="tl">
                    <a:srgbClr val="000000">
                      <a:alpha val="43137"/>
                    </a:srgbClr>
                  </a:outerShdw>
                </a:effectLst>
              </a:rPr>
              <a:t>28</a:t>
            </a:r>
            <a:r>
              <a:rPr kumimoji="1" lang="ja-JP" altLang="en-US" sz="2400" dirty="0" smtClean="0">
                <a:solidFill>
                  <a:schemeClr val="bg1"/>
                </a:solidFill>
                <a:effectLst>
                  <a:outerShdw blurRad="38100" dist="38100" dir="2700000" algn="tl">
                    <a:srgbClr val="000000">
                      <a:alpha val="43137"/>
                    </a:srgbClr>
                  </a:outerShdw>
                </a:effectLst>
              </a:rPr>
              <a:t>年度　矢板市財務書類からわかる各種財務指標について（一般会計等）</a:t>
            </a:r>
            <a:endParaRPr kumimoji="1" lang="ja-JP" altLang="en-US" sz="24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75437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80160" y="1085559"/>
            <a:ext cx="6186309" cy="369332"/>
          </a:xfrm>
          <a:prstGeom prst="rect">
            <a:avLst/>
          </a:prstGeom>
          <a:noFill/>
        </p:spPr>
        <p:txBody>
          <a:bodyPr wrap="none" rtlCol="0">
            <a:spAutoFit/>
          </a:bodyPr>
          <a:lstStyle/>
          <a:p>
            <a:r>
              <a:rPr kumimoji="1" lang="ja-JP" altLang="en-US" dirty="0"/>
              <a:t>４</a:t>
            </a:r>
            <a:r>
              <a:rPr kumimoji="1" lang="ja-JP" altLang="en-US" dirty="0" smtClean="0"/>
              <a:t>．行政サービスは効率的に提供されているか（効率性）</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1662834092"/>
              </p:ext>
            </p:extLst>
          </p:nvPr>
        </p:nvGraphicFramePr>
        <p:xfrm>
          <a:off x="1379604" y="1454890"/>
          <a:ext cx="9187128" cy="4405728"/>
        </p:xfrm>
        <a:graphic>
          <a:graphicData uri="http://schemas.openxmlformats.org/drawingml/2006/table">
            <a:tbl>
              <a:tblPr firstRow="1" bandRow="1">
                <a:tableStyleId>{5C22544A-7EE6-4342-B048-85BDC9FD1C3A}</a:tableStyleId>
              </a:tblPr>
              <a:tblGrid>
                <a:gridCol w="1531188">
                  <a:extLst>
                    <a:ext uri="{9D8B030D-6E8A-4147-A177-3AD203B41FA5}">
                      <a16:colId xmlns:a16="http://schemas.microsoft.com/office/drawing/2014/main" val="736113122"/>
                    </a:ext>
                  </a:extLst>
                </a:gridCol>
                <a:gridCol w="1531188">
                  <a:extLst>
                    <a:ext uri="{9D8B030D-6E8A-4147-A177-3AD203B41FA5}">
                      <a16:colId xmlns:a16="http://schemas.microsoft.com/office/drawing/2014/main" val="1470405957"/>
                    </a:ext>
                  </a:extLst>
                </a:gridCol>
                <a:gridCol w="1531188">
                  <a:extLst>
                    <a:ext uri="{9D8B030D-6E8A-4147-A177-3AD203B41FA5}">
                      <a16:colId xmlns:a16="http://schemas.microsoft.com/office/drawing/2014/main" val="873101793"/>
                    </a:ext>
                  </a:extLst>
                </a:gridCol>
                <a:gridCol w="1531188">
                  <a:extLst>
                    <a:ext uri="{9D8B030D-6E8A-4147-A177-3AD203B41FA5}">
                      <a16:colId xmlns:a16="http://schemas.microsoft.com/office/drawing/2014/main" val="751623625"/>
                    </a:ext>
                  </a:extLst>
                </a:gridCol>
                <a:gridCol w="1531188">
                  <a:extLst>
                    <a:ext uri="{9D8B030D-6E8A-4147-A177-3AD203B41FA5}">
                      <a16:colId xmlns:a16="http://schemas.microsoft.com/office/drawing/2014/main" val="3755573361"/>
                    </a:ext>
                  </a:extLst>
                </a:gridCol>
                <a:gridCol w="1531188">
                  <a:extLst>
                    <a:ext uri="{9D8B030D-6E8A-4147-A177-3AD203B41FA5}">
                      <a16:colId xmlns:a16="http://schemas.microsoft.com/office/drawing/2014/main" val="3413845689"/>
                    </a:ext>
                  </a:extLst>
                </a:gridCol>
              </a:tblGrid>
              <a:tr h="526059">
                <a:tc>
                  <a:txBody>
                    <a:bodyPr/>
                    <a:lstStyle/>
                    <a:p>
                      <a:r>
                        <a:rPr lang="ja-JP" altLang="en-US" sz="1800" u="none" strike="noStrike" dirty="0" smtClean="0">
                          <a:effectLst/>
                          <a:latin typeface="+mn-ea"/>
                          <a:ea typeface="+mn-ea"/>
                        </a:rPr>
                        <a:t>指標</a:t>
                      </a:r>
                      <a:endParaRPr kumimoji="1" lang="ja-JP" altLang="en-US" dirty="0"/>
                    </a:p>
                  </a:txBody>
                  <a:tcPr/>
                </a:tc>
                <a:tc>
                  <a:txBody>
                    <a:bodyPr/>
                    <a:lstStyle/>
                    <a:p>
                      <a:r>
                        <a:rPr lang="zh-TW" altLang="en-US" sz="1800" u="none" strike="noStrike" dirty="0" smtClean="0">
                          <a:effectLst/>
                          <a:latin typeface="+mn-ea"/>
                          <a:ea typeface="+mn-ea"/>
                        </a:rPr>
                        <a:t>指標（細目）</a:t>
                      </a:r>
                      <a:endParaRPr kumimoji="1" lang="ja-JP" altLang="en-US" dirty="0"/>
                    </a:p>
                  </a:txBody>
                  <a:tcPr/>
                </a:tc>
                <a:tc>
                  <a:txBody>
                    <a:bodyPr/>
                    <a:lstStyle/>
                    <a:p>
                      <a:r>
                        <a:rPr lang="ja-JP" altLang="en-US" sz="1800" u="none" strike="noStrike" dirty="0" smtClean="0">
                          <a:effectLst/>
                          <a:latin typeface="+mn-ea"/>
                          <a:ea typeface="+mn-ea"/>
                        </a:rPr>
                        <a:t>目安</a:t>
                      </a:r>
                      <a:endParaRPr kumimoji="1" lang="ja-JP" altLang="en-US" dirty="0"/>
                    </a:p>
                  </a:txBody>
                  <a:tcPr/>
                </a:tc>
                <a:tc>
                  <a:txBody>
                    <a:bodyPr/>
                    <a:lstStyle/>
                    <a:p>
                      <a:r>
                        <a:rPr lang="en-US" altLang="ja-JP" sz="1800" u="none" strike="noStrike" dirty="0" smtClean="0">
                          <a:effectLst/>
                          <a:latin typeface="+mn-ea"/>
                          <a:ea typeface="+mn-ea"/>
                        </a:rPr>
                        <a:t>H27</a:t>
                      </a:r>
                      <a:endParaRPr kumimoji="1" lang="ja-JP" altLang="en-US" dirty="0"/>
                    </a:p>
                  </a:txBody>
                  <a:tcPr/>
                </a:tc>
                <a:tc>
                  <a:txBody>
                    <a:bodyPr/>
                    <a:lstStyle/>
                    <a:p>
                      <a:r>
                        <a:rPr lang="en-US" altLang="ja-JP" sz="1800" u="none" strike="noStrike" dirty="0" smtClean="0">
                          <a:effectLst/>
                          <a:latin typeface="+mn-ea"/>
                          <a:ea typeface="+mn-ea"/>
                        </a:rPr>
                        <a:t>H28</a:t>
                      </a:r>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b="1" i="0" u="none" strike="noStrike" dirty="0" smtClean="0">
                          <a:solidFill>
                            <a:schemeClr val="lt1"/>
                          </a:solidFill>
                          <a:effectLst/>
                          <a:latin typeface="+mn-ea"/>
                          <a:ea typeface="+mn-ea"/>
                        </a:rPr>
                        <a:t>増減率</a:t>
                      </a:r>
                      <a:endParaRPr lang="en-US" altLang="ja-JP" sz="1800" b="0" i="0" u="none" strike="noStrike" dirty="0" smtClean="0">
                        <a:solidFill>
                          <a:srgbClr val="000000"/>
                        </a:solidFill>
                        <a:effectLst/>
                        <a:latin typeface="+mn-ea"/>
                        <a:ea typeface="+mn-ea"/>
                      </a:endParaRPr>
                    </a:p>
                  </a:txBody>
                  <a:tcPr/>
                </a:tc>
                <a:extLst>
                  <a:ext uri="{0D108BD9-81ED-4DB2-BD59-A6C34878D82A}">
                    <a16:rowId xmlns:a16="http://schemas.microsoft.com/office/drawing/2014/main" val="3615801387"/>
                  </a:ext>
                </a:extLst>
              </a:tr>
              <a:tr h="523100">
                <a:tc rowSpan="9">
                  <a:txBody>
                    <a:bodyPr/>
                    <a:lstStyle/>
                    <a:p>
                      <a:pPr algn="l" fontAlgn="b"/>
                      <a:r>
                        <a:rPr lang="ja-JP" altLang="en-US" sz="1800" b="0" i="0" u="none" strike="noStrike" dirty="0" smtClean="0">
                          <a:solidFill>
                            <a:srgbClr val="000000"/>
                          </a:solidFill>
                          <a:effectLst/>
                          <a:latin typeface="+mn-ea"/>
                          <a:ea typeface="+mn-ea"/>
                        </a:rPr>
                        <a:t>住民一人当たり行政コスト</a:t>
                      </a:r>
                      <a:endParaRPr lang="en-US" altLang="ja-JP" sz="1800" b="0" i="0" u="none" strike="noStrike" dirty="0" smtClean="0">
                        <a:solidFill>
                          <a:srgbClr val="000000"/>
                        </a:solidFill>
                        <a:effectLst/>
                        <a:latin typeface="+mn-ea"/>
                        <a:ea typeface="+mn-ea"/>
                      </a:endParaRPr>
                    </a:p>
                  </a:txBody>
                  <a:tcPr marL="0" marR="0" marT="0" marB="0" anchor="ctr"/>
                </a:tc>
                <a:tc>
                  <a:txBody>
                    <a:bodyPr/>
                    <a:lstStyle/>
                    <a:p>
                      <a:pPr algn="l" fontAlgn="b"/>
                      <a:r>
                        <a:rPr lang="ja-JP" altLang="en-US" sz="1800" b="0" i="0" u="none" strike="noStrike" dirty="0" smtClean="0">
                          <a:solidFill>
                            <a:srgbClr val="000000"/>
                          </a:solidFill>
                          <a:effectLst/>
                          <a:latin typeface="+mn-ea"/>
                          <a:ea typeface="+mn-ea"/>
                        </a:rPr>
                        <a:t>人にかかるコスト</a:t>
                      </a:r>
                      <a:endParaRPr lang="en-US" altLang="ja-JP" sz="1800" b="0" i="0" u="none" strike="noStrike" dirty="0" smtClean="0">
                        <a:solidFill>
                          <a:srgbClr val="000000"/>
                        </a:solidFill>
                        <a:effectLst/>
                        <a:latin typeface="+mn-ea"/>
                        <a:ea typeface="+mn-ea"/>
                      </a:endParaRPr>
                    </a:p>
                  </a:txBody>
                  <a:tcPr marL="0" marR="0" marT="0" marB="0" anchor="ctr"/>
                </a:tc>
                <a:tc>
                  <a:txBody>
                    <a:bodyPr/>
                    <a:lstStyle/>
                    <a:p>
                      <a:pPr algn="ctr" fontAlgn="b"/>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u="none" strike="noStrike" dirty="0" smtClean="0">
                          <a:effectLst/>
                          <a:latin typeface="+mn-ea"/>
                          <a:ea typeface="+mn-ea"/>
                        </a:rPr>
                        <a:t>-</a:t>
                      </a:r>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b="0" i="0" u="none" strike="noStrike" dirty="0" smtClean="0">
                          <a:solidFill>
                            <a:schemeClr val="dk1"/>
                          </a:solidFill>
                          <a:effectLst/>
                          <a:latin typeface="+mn-ea"/>
                          <a:ea typeface="+mn-ea"/>
                        </a:rPr>
                        <a:t>\56,740</a:t>
                      </a:r>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u="none" strike="noStrike" dirty="0" smtClean="0">
                          <a:effectLst/>
                          <a:latin typeface="+mn-ea"/>
                          <a:ea typeface="+mn-ea"/>
                        </a:rPr>
                        <a:t>-</a:t>
                      </a:r>
                      <a:endParaRPr lang="en-US" altLang="ja-JP" sz="1800" b="0" i="0" u="none" strike="noStrike" dirty="0">
                        <a:solidFill>
                          <a:srgbClr val="000000"/>
                        </a:solidFill>
                        <a:effectLst/>
                        <a:latin typeface="+mn-ea"/>
                        <a:ea typeface="+mn-ea"/>
                      </a:endParaRPr>
                    </a:p>
                  </a:txBody>
                  <a:tcPr marL="0" marR="0" marT="0" marB="0" anchor="ctr"/>
                </a:tc>
                <a:extLst>
                  <a:ext uri="{0D108BD9-81ED-4DB2-BD59-A6C34878D82A}">
                    <a16:rowId xmlns:a16="http://schemas.microsoft.com/office/drawing/2014/main" val="2510429289"/>
                  </a:ext>
                </a:extLst>
              </a:tr>
              <a:tr h="548640">
                <a:tc vMerge="1">
                  <a:txBody>
                    <a:bodyPr/>
                    <a:lstStyle/>
                    <a:p>
                      <a:pPr algn="l" fontAlgn="b"/>
                      <a:endParaRPr lang="zh-TW" altLang="en-US" sz="1800" b="0" i="0" u="none" strike="noStrike" dirty="0" smtClean="0">
                        <a:solidFill>
                          <a:srgbClr val="000000"/>
                        </a:solidFill>
                        <a:effectLst/>
                        <a:latin typeface="+mn-ea"/>
                        <a:ea typeface="+mn-ea"/>
                      </a:endParaRPr>
                    </a:p>
                  </a:txBody>
                  <a:tcPr marL="0" marR="0" marT="0" marB="0" anchor="b"/>
                </a:tc>
                <a:tc>
                  <a:txBody>
                    <a:bodyPr/>
                    <a:lstStyle/>
                    <a:p>
                      <a:pPr algn="l" fontAlgn="b"/>
                      <a:r>
                        <a:rPr lang="ja-JP" altLang="en-US" sz="1800" b="0" i="0" u="none" strike="noStrike" dirty="0" smtClean="0">
                          <a:solidFill>
                            <a:srgbClr val="000000"/>
                          </a:solidFill>
                          <a:effectLst/>
                          <a:latin typeface="+mn-ea"/>
                          <a:ea typeface="+mn-ea"/>
                        </a:rPr>
                        <a:t>物にかかるコスト</a:t>
                      </a:r>
                      <a:endParaRPr lang="zh-TW" altLang="en-US" sz="1800" b="0" i="0" u="none" strike="noStrike" dirty="0" smtClean="0">
                        <a:solidFill>
                          <a:srgbClr val="000000"/>
                        </a:solidFill>
                        <a:effectLst/>
                        <a:latin typeface="+mn-ea"/>
                        <a:ea typeface="+mn-ea"/>
                      </a:endParaRPr>
                    </a:p>
                  </a:txBody>
                  <a:tcPr marL="0" marR="0" marT="0" marB="0" anchor="ctr"/>
                </a:tc>
                <a:tc>
                  <a:txBody>
                    <a:bodyPr/>
                    <a:lstStyle/>
                    <a:p>
                      <a:pPr algn="ctr" fontAlgn="b"/>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u="none" strike="noStrike" dirty="0" smtClean="0">
                          <a:solidFill>
                            <a:schemeClr val="tx1"/>
                          </a:solidFill>
                          <a:effectLst/>
                          <a:latin typeface="+mn-ea"/>
                          <a:ea typeface="+mn-ea"/>
                        </a:rPr>
                        <a:t>-</a:t>
                      </a:r>
                    </a:p>
                  </a:txBody>
                  <a:tcPr marL="0" marR="0" marT="0" marB="0" anchor="ctr"/>
                </a:tc>
                <a:tc>
                  <a:txBody>
                    <a:bodyPr/>
                    <a:lstStyle/>
                    <a:p>
                      <a:pPr algn="r" fontAlgn="b"/>
                      <a:r>
                        <a:rPr lang="en-US" altLang="ja-JP" sz="1800" u="none" strike="noStrike" dirty="0" smtClean="0">
                          <a:solidFill>
                            <a:schemeClr val="tx1"/>
                          </a:solidFill>
                          <a:effectLst/>
                          <a:latin typeface="+mn-ea"/>
                          <a:ea typeface="+mn-ea"/>
                        </a:rPr>
                        <a:t>\123,892</a:t>
                      </a:r>
                      <a:endParaRPr lang="en-US" altLang="ja-JP" sz="1800" b="0" i="0" u="none" strike="noStrike" dirty="0">
                        <a:solidFill>
                          <a:schemeClr val="tx1"/>
                        </a:solidFill>
                        <a:effectLst/>
                        <a:latin typeface="+mn-ea"/>
                        <a:ea typeface="+mn-ea"/>
                      </a:endParaRPr>
                    </a:p>
                  </a:txBody>
                  <a:tcPr marL="0" marR="0" marT="0" marB="0" anchor="ctr"/>
                </a:tc>
                <a:tc>
                  <a:txBody>
                    <a:bodyPr/>
                    <a:lstStyle/>
                    <a:p>
                      <a:pPr algn="r" fontAlgn="b"/>
                      <a:r>
                        <a:rPr lang="en-US" altLang="ja-JP" sz="1800" u="none" strike="noStrike" dirty="0" smtClean="0">
                          <a:effectLst/>
                          <a:latin typeface="+mn-ea"/>
                          <a:ea typeface="+mn-ea"/>
                        </a:rPr>
                        <a:t>-</a:t>
                      </a:r>
                      <a:endParaRPr lang="en-US" altLang="ja-JP" sz="1800" b="0" i="0" u="none" strike="noStrike" dirty="0">
                        <a:solidFill>
                          <a:srgbClr val="000000"/>
                        </a:solidFill>
                        <a:effectLst/>
                        <a:latin typeface="+mn-ea"/>
                        <a:ea typeface="+mn-ea"/>
                      </a:endParaRPr>
                    </a:p>
                  </a:txBody>
                  <a:tcPr marL="0" marR="0" marT="0" marB="0" anchor="ctr"/>
                </a:tc>
                <a:extLst>
                  <a:ext uri="{0D108BD9-81ED-4DB2-BD59-A6C34878D82A}">
                    <a16:rowId xmlns:a16="http://schemas.microsoft.com/office/drawing/2014/main" val="3552070355"/>
                  </a:ext>
                </a:extLst>
              </a:tr>
              <a:tr h="470263">
                <a:tc vMerge="1">
                  <a:txBody>
                    <a:bodyPr/>
                    <a:lstStyle/>
                    <a:p>
                      <a:endParaRPr kumimoji="1" lang="ja-JP" altLang="en-US"/>
                    </a:p>
                  </a:txBody>
                  <a:tcPr/>
                </a:tc>
                <a:tc>
                  <a:txBody>
                    <a:bodyPr/>
                    <a:lstStyle/>
                    <a:p>
                      <a:pPr algn="l" fontAlgn="b"/>
                      <a:r>
                        <a:rPr lang="ja-JP" altLang="en-US" sz="1800" b="0" i="0" u="none" strike="noStrike" dirty="0" smtClean="0">
                          <a:solidFill>
                            <a:srgbClr val="000000"/>
                          </a:solidFill>
                          <a:effectLst/>
                          <a:latin typeface="+mn-ea"/>
                          <a:ea typeface="+mn-ea"/>
                        </a:rPr>
                        <a:t>移転支出的なコスト</a:t>
                      </a:r>
                      <a:endParaRPr lang="zh-TW" altLang="en-US" sz="1800" b="0" i="0" u="none" strike="noStrike" dirty="0" smtClean="0">
                        <a:solidFill>
                          <a:srgbClr val="000000"/>
                        </a:solidFill>
                        <a:effectLst/>
                        <a:latin typeface="+mn-ea"/>
                        <a:ea typeface="+mn-ea"/>
                      </a:endParaRPr>
                    </a:p>
                  </a:txBody>
                  <a:tcPr marL="0" marR="0" marT="0" marB="0" anchor="ctr"/>
                </a:tc>
                <a:tc>
                  <a:txBody>
                    <a:bodyPr/>
                    <a:lstStyle/>
                    <a:p>
                      <a:pPr algn="ctr" fontAlgn="b"/>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b="0" i="0" u="none" strike="noStrike" dirty="0" smtClean="0">
                          <a:solidFill>
                            <a:schemeClr val="tx1"/>
                          </a:solidFill>
                          <a:effectLst/>
                          <a:latin typeface="+mn-ea"/>
                          <a:ea typeface="+mn-ea"/>
                        </a:rPr>
                        <a:t>-</a:t>
                      </a:r>
                      <a:endParaRPr lang="en-US" altLang="ja-JP" sz="1800" b="0" i="0" u="none" strike="noStrike" dirty="0">
                        <a:solidFill>
                          <a:schemeClr val="tx1"/>
                        </a:solidFill>
                        <a:effectLst/>
                        <a:latin typeface="+mn-ea"/>
                        <a:ea typeface="+mn-ea"/>
                      </a:endParaRPr>
                    </a:p>
                  </a:txBody>
                  <a:tcPr marL="0" marR="0" marT="0" marB="0" anchor="ctr"/>
                </a:tc>
                <a:tc>
                  <a:txBody>
                    <a:bodyPr/>
                    <a:lstStyle/>
                    <a:p>
                      <a:pPr algn="r" fontAlgn="b"/>
                      <a:r>
                        <a:rPr lang="en-US" altLang="ja-JP" sz="1800" b="0" i="0" u="none" strike="noStrike" dirty="0" smtClean="0">
                          <a:solidFill>
                            <a:schemeClr val="tx1"/>
                          </a:solidFill>
                          <a:effectLst/>
                          <a:latin typeface="+mn-ea"/>
                          <a:ea typeface="+mn-ea"/>
                        </a:rPr>
                        <a:t>\191,100</a:t>
                      </a:r>
                      <a:endParaRPr lang="en-US" altLang="ja-JP" sz="1800" b="0" i="0" u="none" strike="noStrike" dirty="0">
                        <a:solidFill>
                          <a:schemeClr val="tx1"/>
                        </a:solidFill>
                        <a:effectLst/>
                        <a:latin typeface="+mn-ea"/>
                        <a:ea typeface="+mn-ea"/>
                      </a:endParaRPr>
                    </a:p>
                  </a:txBody>
                  <a:tcPr marL="0" marR="0" marT="0" marB="0" anchor="ctr"/>
                </a:tc>
                <a:tc>
                  <a:txBody>
                    <a:bodyPr/>
                    <a:lstStyle/>
                    <a:p>
                      <a:pPr algn="r" fontAlgn="b"/>
                      <a:r>
                        <a:rPr lang="en-US" altLang="ja-JP" sz="1800" b="0" i="0" u="none" strike="noStrike" dirty="0" smtClean="0">
                          <a:solidFill>
                            <a:srgbClr val="000000"/>
                          </a:solidFill>
                          <a:effectLst/>
                          <a:latin typeface="+mn-ea"/>
                          <a:ea typeface="+mn-ea"/>
                        </a:rPr>
                        <a:t>-</a:t>
                      </a:r>
                      <a:endParaRPr lang="en-US" altLang="ja-JP" sz="1800" b="0" i="0" u="none" strike="noStrike" dirty="0">
                        <a:solidFill>
                          <a:srgbClr val="000000"/>
                        </a:solidFill>
                        <a:effectLst/>
                        <a:latin typeface="+mn-ea"/>
                        <a:ea typeface="+mn-ea"/>
                      </a:endParaRPr>
                    </a:p>
                  </a:txBody>
                  <a:tcPr marL="0" marR="0" marT="0" marB="0" anchor="ctr"/>
                </a:tc>
                <a:extLst>
                  <a:ext uri="{0D108BD9-81ED-4DB2-BD59-A6C34878D82A}">
                    <a16:rowId xmlns:a16="http://schemas.microsoft.com/office/drawing/2014/main" val="853270072"/>
                  </a:ext>
                </a:extLst>
              </a:tr>
              <a:tr h="391886">
                <a:tc vMerge="1">
                  <a:txBody>
                    <a:bodyPr/>
                    <a:lstStyle/>
                    <a:p>
                      <a:endParaRPr kumimoji="1" lang="ja-JP" altLang="en-US"/>
                    </a:p>
                  </a:txBody>
                  <a:tcPr/>
                </a:tc>
                <a:tc>
                  <a:txBody>
                    <a:bodyPr/>
                    <a:lstStyle/>
                    <a:p>
                      <a:pPr algn="l" fontAlgn="b"/>
                      <a:r>
                        <a:rPr lang="ja-JP" altLang="en-US" sz="1800" b="0" i="0" u="none" strike="noStrike" dirty="0" smtClean="0">
                          <a:solidFill>
                            <a:srgbClr val="000000"/>
                          </a:solidFill>
                          <a:effectLst/>
                          <a:latin typeface="+mn-ea"/>
                          <a:ea typeface="+mn-ea"/>
                        </a:rPr>
                        <a:t>その他のコスト</a:t>
                      </a:r>
                      <a:endParaRPr lang="zh-TW" altLang="en-US" sz="1800" b="0" i="0" u="none" strike="noStrike" dirty="0" smtClean="0">
                        <a:solidFill>
                          <a:srgbClr val="000000"/>
                        </a:solidFill>
                        <a:effectLst/>
                        <a:latin typeface="+mn-ea"/>
                        <a:ea typeface="+mn-ea"/>
                      </a:endParaRPr>
                    </a:p>
                  </a:txBody>
                  <a:tcPr marL="0" marR="0" marT="0" marB="0" anchor="ctr"/>
                </a:tc>
                <a:tc>
                  <a:txBody>
                    <a:bodyPr/>
                    <a:lstStyle/>
                    <a:p>
                      <a:pPr algn="ctr" fontAlgn="b"/>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b="0" i="0" u="none" strike="noStrike" dirty="0" smtClean="0">
                          <a:solidFill>
                            <a:schemeClr val="tx1"/>
                          </a:solidFill>
                          <a:effectLst/>
                          <a:latin typeface="+mn-ea"/>
                          <a:ea typeface="+mn-ea"/>
                        </a:rPr>
                        <a:t>-</a:t>
                      </a:r>
                      <a:endParaRPr lang="en-US" altLang="ja-JP" sz="1800" b="0" i="0" u="none" strike="noStrike" dirty="0">
                        <a:solidFill>
                          <a:schemeClr val="tx1"/>
                        </a:solidFill>
                        <a:effectLst/>
                        <a:latin typeface="+mn-ea"/>
                        <a:ea typeface="+mn-ea"/>
                      </a:endParaRPr>
                    </a:p>
                  </a:txBody>
                  <a:tcPr marL="0" marR="0" marT="0" marB="0" anchor="ctr"/>
                </a:tc>
                <a:tc>
                  <a:txBody>
                    <a:bodyPr/>
                    <a:lstStyle/>
                    <a:p>
                      <a:pPr algn="r" fontAlgn="b"/>
                      <a:r>
                        <a:rPr lang="en-US" altLang="ja-JP" sz="1800" b="0" i="0" u="none" strike="noStrike" dirty="0" smtClean="0">
                          <a:solidFill>
                            <a:schemeClr val="tx1"/>
                          </a:solidFill>
                          <a:effectLst/>
                          <a:latin typeface="+mn-ea"/>
                          <a:ea typeface="+mn-ea"/>
                        </a:rPr>
                        <a:t>\9,933</a:t>
                      </a:r>
                      <a:endParaRPr lang="en-US" altLang="ja-JP" sz="1800" b="0" i="0" u="none" strike="noStrike" dirty="0">
                        <a:solidFill>
                          <a:schemeClr val="tx1"/>
                        </a:solidFill>
                        <a:effectLst/>
                        <a:latin typeface="+mn-ea"/>
                        <a:ea typeface="+mn-ea"/>
                      </a:endParaRPr>
                    </a:p>
                  </a:txBody>
                  <a:tcPr marL="0" marR="0" marT="0" marB="0" anchor="ctr"/>
                </a:tc>
                <a:tc>
                  <a:txBody>
                    <a:bodyPr/>
                    <a:lstStyle/>
                    <a:p>
                      <a:pPr algn="r" fontAlgn="b"/>
                      <a:r>
                        <a:rPr lang="en-US" altLang="ja-JP" sz="1800" b="0" i="0" u="none" strike="noStrike" dirty="0" smtClean="0">
                          <a:solidFill>
                            <a:srgbClr val="000000"/>
                          </a:solidFill>
                          <a:effectLst/>
                          <a:latin typeface="+mn-ea"/>
                          <a:ea typeface="+mn-ea"/>
                        </a:rPr>
                        <a:t>-</a:t>
                      </a:r>
                      <a:endParaRPr lang="en-US" altLang="ja-JP" sz="1800" b="0" i="0" u="none" strike="noStrike" dirty="0">
                        <a:solidFill>
                          <a:srgbClr val="000000"/>
                        </a:solidFill>
                        <a:effectLst/>
                        <a:latin typeface="+mn-ea"/>
                        <a:ea typeface="+mn-ea"/>
                      </a:endParaRPr>
                    </a:p>
                  </a:txBody>
                  <a:tcPr marL="0" marR="0" marT="0" marB="0" anchor="ctr"/>
                </a:tc>
                <a:extLst>
                  <a:ext uri="{0D108BD9-81ED-4DB2-BD59-A6C34878D82A}">
                    <a16:rowId xmlns:a16="http://schemas.microsoft.com/office/drawing/2014/main" val="2777910878"/>
                  </a:ext>
                </a:extLst>
              </a:tr>
              <a:tr h="313509">
                <a:tc vMerge="1">
                  <a:txBody>
                    <a:bodyPr/>
                    <a:lstStyle/>
                    <a:p>
                      <a:pPr algn="l" fontAlgn="b"/>
                      <a:endParaRPr lang="en-US" altLang="ja-JP" sz="1800" b="0" i="0" u="none" strike="noStrike" dirty="0" smtClean="0">
                        <a:solidFill>
                          <a:srgbClr val="000000"/>
                        </a:solidFill>
                        <a:effectLst/>
                        <a:latin typeface="+mn-ea"/>
                        <a:ea typeface="+mn-ea"/>
                      </a:endParaRPr>
                    </a:p>
                  </a:txBody>
                  <a:tcPr marL="0" marR="0" marT="0" marB="0" anchor="ctr"/>
                </a:tc>
                <a:tc>
                  <a:txBody>
                    <a:bodyPr/>
                    <a:lstStyle/>
                    <a:p>
                      <a:pPr algn="l" fontAlgn="b"/>
                      <a:r>
                        <a:rPr lang="ja-JP" altLang="en-US" sz="1800" b="0" i="0" u="none" strike="noStrike" dirty="0" smtClean="0">
                          <a:solidFill>
                            <a:srgbClr val="000000"/>
                          </a:solidFill>
                          <a:effectLst/>
                          <a:latin typeface="+mn-ea"/>
                          <a:ea typeface="+mn-ea"/>
                        </a:rPr>
                        <a:t>経常費用</a:t>
                      </a:r>
                      <a:endParaRPr lang="zh-TW" altLang="en-US" sz="1800" b="0" i="0" u="none" strike="noStrike" dirty="0" smtClean="0">
                        <a:solidFill>
                          <a:srgbClr val="000000"/>
                        </a:solidFill>
                        <a:effectLst/>
                        <a:latin typeface="+mn-ea"/>
                        <a:ea typeface="+mn-ea"/>
                      </a:endParaRPr>
                    </a:p>
                  </a:txBody>
                  <a:tcPr marL="0" marR="0" marT="0" marB="0" anchor="ctr"/>
                </a:tc>
                <a:tc>
                  <a:txBody>
                    <a:bodyPr/>
                    <a:lstStyle/>
                    <a:p>
                      <a:pPr algn="ctr" fontAlgn="b"/>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b="0" i="0" u="none" strike="noStrike" dirty="0" smtClean="0">
                          <a:solidFill>
                            <a:schemeClr val="tx1"/>
                          </a:solidFill>
                          <a:effectLst/>
                          <a:latin typeface="+mn-ea"/>
                          <a:ea typeface="+mn-ea"/>
                        </a:rPr>
                        <a:t>-</a:t>
                      </a:r>
                      <a:endParaRPr lang="en-US" altLang="ja-JP" sz="1800" b="0" i="0" u="none" strike="noStrike" dirty="0">
                        <a:solidFill>
                          <a:schemeClr val="tx1"/>
                        </a:solidFill>
                        <a:effectLst/>
                        <a:latin typeface="+mn-ea"/>
                        <a:ea typeface="+mn-ea"/>
                      </a:endParaRPr>
                    </a:p>
                  </a:txBody>
                  <a:tcPr marL="0" marR="0" marT="0" marB="0" anchor="ctr"/>
                </a:tc>
                <a:tc>
                  <a:txBody>
                    <a:bodyPr/>
                    <a:lstStyle/>
                    <a:p>
                      <a:pPr algn="r" fontAlgn="b"/>
                      <a:r>
                        <a:rPr lang="en-US" altLang="ja-JP" sz="1800" b="0" i="0" u="none" strike="noStrike" dirty="0" smtClean="0">
                          <a:solidFill>
                            <a:schemeClr val="tx1"/>
                          </a:solidFill>
                          <a:effectLst/>
                          <a:latin typeface="+mn-ea"/>
                          <a:ea typeface="+mn-ea"/>
                        </a:rPr>
                        <a:t>\381,664</a:t>
                      </a:r>
                      <a:endParaRPr lang="en-US" altLang="ja-JP" sz="1800" b="0" i="0" u="none" strike="noStrike" dirty="0">
                        <a:solidFill>
                          <a:schemeClr val="tx1"/>
                        </a:solidFill>
                        <a:effectLst/>
                        <a:latin typeface="+mn-ea"/>
                        <a:ea typeface="+mn-ea"/>
                      </a:endParaRPr>
                    </a:p>
                  </a:txBody>
                  <a:tcPr marL="0" marR="0" marT="0" marB="0" anchor="ctr"/>
                </a:tc>
                <a:tc>
                  <a:txBody>
                    <a:bodyPr/>
                    <a:lstStyle/>
                    <a:p>
                      <a:pPr algn="r" fontAlgn="b"/>
                      <a:r>
                        <a:rPr lang="en-US" altLang="ja-JP" sz="1800" b="0" i="0" u="none" strike="noStrike" dirty="0" smtClean="0">
                          <a:solidFill>
                            <a:srgbClr val="000000"/>
                          </a:solidFill>
                          <a:effectLst/>
                          <a:latin typeface="+mn-ea"/>
                          <a:ea typeface="+mn-ea"/>
                        </a:rPr>
                        <a:t>-</a:t>
                      </a:r>
                      <a:endParaRPr lang="en-US" altLang="ja-JP" sz="1800" b="0" i="0" u="none" strike="noStrike" dirty="0">
                        <a:solidFill>
                          <a:srgbClr val="000000"/>
                        </a:solidFill>
                        <a:effectLst/>
                        <a:latin typeface="+mn-ea"/>
                        <a:ea typeface="+mn-ea"/>
                      </a:endParaRPr>
                    </a:p>
                  </a:txBody>
                  <a:tcPr marL="0" marR="0" marT="0" marB="0" anchor="ctr"/>
                </a:tc>
                <a:extLst>
                  <a:ext uri="{0D108BD9-81ED-4DB2-BD59-A6C34878D82A}">
                    <a16:rowId xmlns:a16="http://schemas.microsoft.com/office/drawing/2014/main" val="2782441276"/>
                  </a:ext>
                </a:extLst>
              </a:tr>
              <a:tr h="235131">
                <a:tc vMerge="1">
                  <a:txBody>
                    <a:bodyPr/>
                    <a:lstStyle/>
                    <a:p>
                      <a:endParaRPr kumimoji="1" lang="ja-JP" altLang="en-US"/>
                    </a:p>
                  </a:txBody>
                  <a:tcPr/>
                </a:tc>
                <a:tc>
                  <a:txBody>
                    <a:bodyPr/>
                    <a:lstStyle/>
                    <a:p>
                      <a:pPr algn="l" fontAlgn="b"/>
                      <a:r>
                        <a:rPr lang="ja-JP" altLang="en-US" sz="1800" b="0" i="0" u="none" strike="noStrike" dirty="0" smtClean="0">
                          <a:solidFill>
                            <a:srgbClr val="000000"/>
                          </a:solidFill>
                          <a:effectLst/>
                          <a:latin typeface="+mn-ea"/>
                          <a:ea typeface="+mn-ea"/>
                        </a:rPr>
                        <a:t>経常収益</a:t>
                      </a:r>
                      <a:endParaRPr lang="zh-TW" altLang="en-US" sz="1800" b="0" i="0" u="none" strike="noStrike" dirty="0" smtClean="0">
                        <a:solidFill>
                          <a:srgbClr val="000000"/>
                        </a:solidFill>
                        <a:effectLst/>
                        <a:latin typeface="+mn-ea"/>
                        <a:ea typeface="+mn-ea"/>
                      </a:endParaRPr>
                    </a:p>
                  </a:txBody>
                  <a:tcPr marL="0" marR="0" marT="0" marB="0" anchor="ctr"/>
                </a:tc>
                <a:tc>
                  <a:txBody>
                    <a:bodyPr/>
                    <a:lstStyle/>
                    <a:p>
                      <a:pPr algn="ctr" fontAlgn="b"/>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b="0" i="0" u="none" strike="noStrike" dirty="0" smtClean="0">
                          <a:solidFill>
                            <a:schemeClr val="tx1"/>
                          </a:solidFill>
                          <a:effectLst/>
                          <a:latin typeface="+mn-ea"/>
                          <a:ea typeface="+mn-ea"/>
                        </a:rPr>
                        <a:t>-</a:t>
                      </a:r>
                      <a:endParaRPr lang="en-US" altLang="ja-JP" sz="1800" b="0" i="0" u="none" strike="noStrike" dirty="0">
                        <a:solidFill>
                          <a:schemeClr val="tx1"/>
                        </a:solidFill>
                        <a:effectLst/>
                        <a:latin typeface="+mn-ea"/>
                        <a:ea typeface="+mn-ea"/>
                      </a:endParaRPr>
                    </a:p>
                  </a:txBody>
                  <a:tcPr marL="0" marR="0" marT="0" marB="0" anchor="ctr"/>
                </a:tc>
                <a:tc>
                  <a:txBody>
                    <a:bodyPr/>
                    <a:lstStyle/>
                    <a:p>
                      <a:pPr algn="r" fontAlgn="b"/>
                      <a:r>
                        <a:rPr lang="en-US" altLang="ja-JP" sz="1800" b="0" i="0" u="none" strike="noStrike" dirty="0" smtClean="0">
                          <a:solidFill>
                            <a:schemeClr val="tx1"/>
                          </a:solidFill>
                          <a:effectLst/>
                          <a:latin typeface="+mn-ea"/>
                          <a:ea typeface="+mn-ea"/>
                        </a:rPr>
                        <a:t>\9,419</a:t>
                      </a:r>
                      <a:endParaRPr lang="en-US" altLang="ja-JP" sz="1800" b="0" i="0" u="none" strike="noStrike" dirty="0">
                        <a:solidFill>
                          <a:schemeClr val="tx1"/>
                        </a:solidFill>
                        <a:effectLst/>
                        <a:latin typeface="+mn-ea"/>
                        <a:ea typeface="+mn-ea"/>
                      </a:endParaRPr>
                    </a:p>
                  </a:txBody>
                  <a:tcPr marL="0" marR="0" marT="0" marB="0" anchor="ctr"/>
                </a:tc>
                <a:tc>
                  <a:txBody>
                    <a:bodyPr/>
                    <a:lstStyle/>
                    <a:p>
                      <a:pPr algn="r" fontAlgn="b"/>
                      <a:r>
                        <a:rPr lang="en-US" altLang="ja-JP" sz="1800" b="0" i="0" u="none" strike="noStrike" dirty="0" smtClean="0">
                          <a:solidFill>
                            <a:srgbClr val="000000"/>
                          </a:solidFill>
                          <a:effectLst/>
                          <a:latin typeface="+mn-ea"/>
                          <a:ea typeface="+mn-ea"/>
                        </a:rPr>
                        <a:t>-</a:t>
                      </a:r>
                      <a:endParaRPr lang="en-US" altLang="ja-JP" sz="1800" b="0" i="0" u="none" strike="noStrike" dirty="0">
                        <a:solidFill>
                          <a:srgbClr val="000000"/>
                        </a:solidFill>
                        <a:effectLst/>
                        <a:latin typeface="+mn-ea"/>
                        <a:ea typeface="+mn-ea"/>
                      </a:endParaRPr>
                    </a:p>
                  </a:txBody>
                  <a:tcPr marL="0" marR="0" marT="0" marB="0" anchor="ctr"/>
                </a:tc>
                <a:extLst>
                  <a:ext uri="{0D108BD9-81ED-4DB2-BD59-A6C34878D82A}">
                    <a16:rowId xmlns:a16="http://schemas.microsoft.com/office/drawing/2014/main" val="3231903254"/>
                  </a:ext>
                </a:extLst>
              </a:tr>
              <a:tr h="137160">
                <a:tc vMerge="1">
                  <a:txBody>
                    <a:bodyPr/>
                    <a:lstStyle/>
                    <a:p>
                      <a:pPr algn="l" fontAlgn="b"/>
                      <a:endParaRPr lang="en-US" altLang="ja-JP" sz="1800" b="0" i="0" u="none" strike="noStrike" dirty="0" smtClean="0">
                        <a:solidFill>
                          <a:srgbClr val="000000"/>
                        </a:solidFill>
                        <a:effectLst/>
                        <a:latin typeface="+mn-ea"/>
                        <a:ea typeface="+mn-ea"/>
                      </a:endParaRPr>
                    </a:p>
                  </a:txBody>
                  <a:tcPr marL="0" marR="0" marT="0" marB="0" anchor="ctr"/>
                </a:tc>
                <a:tc>
                  <a:txBody>
                    <a:bodyPr/>
                    <a:lstStyle/>
                    <a:p>
                      <a:pPr algn="l" fontAlgn="b"/>
                      <a:r>
                        <a:rPr lang="ja-JP" altLang="en-US" sz="1800" b="0" i="0" u="none" strike="noStrike" dirty="0" smtClean="0">
                          <a:solidFill>
                            <a:srgbClr val="000000"/>
                          </a:solidFill>
                          <a:effectLst/>
                          <a:latin typeface="+mn-ea"/>
                          <a:ea typeface="+mn-ea"/>
                        </a:rPr>
                        <a:t>純経常行政コスト</a:t>
                      </a:r>
                      <a:endParaRPr lang="zh-TW" altLang="en-US" sz="1800" b="0" i="0" u="none" strike="noStrike" dirty="0" smtClean="0">
                        <a:solidFill>
                          <a:srgbClr val="000000"/>
                        </a:solidFill>
                        <a:effectLst/>
                        <a:latin typeface="+mn-ea"/>
                        <a:ea typeface="+mn-ea"/>
                      </a:endParaRPr>
                    </a:p>
                  </a:txBody>
                  <a:tcPr marL="0" marR="0" marT="0" marB="0" anchor="ctr"/>
                </a:tc>
                <a:tc>
                  <a:txBody>
                    <a:bodyPr/>
                    <a:lstStyle/>
                    <a:p>
                      <a:pPr algn="ctr" fontAlgn="b"/>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b="0" i="0" u="none" strike="noStrike" dirty="0" smtClean="0">
                          <a:solidFill>
                            <a:schemeClr val="tx1"/>
                          </a:solidFill>
                          <a:effectLst/>
                          <a:latin typeface="+mn-ea"/>
                          <a:ea typeface="+mn-ea"/>
                        </a:rPr>
                        <a:t>-</a:t>
                      </a:r>
                      <a:endParaRPr lang="en-US" altLang="ja-JP" sz="1800" b="0" i="0" u="none" strike="noStrike" dirty="0">
                        <a:solidFill>
                          <a:schemeClr val="tx1"/>
                        </a:solidFill>
                        <a:effectLst/>
                        <a:latin typeface="+mn-ea"/>
                        <a:ea typeface="+mn-ea"/>
                      </a:endParaRPr>
                    </a:p>
                  </a:txBody>
                  <a:tcPr marL="0" marR="0" marT="0" marB="0" anchor="ctr"/>
                </a:tc>
                <a:tc>
                  <a:txBody>
                    <a:bodyPr/>
                    <a:lstStyle/>
                    <a:p>
                      <a:pPr algn="r" fontAlgn="b"/>
                      <a:r>
                        <a:rPr lang="en-US" altLang="ja-JP" sz="1800" b="0" i="0" u="none" strike="noStrike" dirty="0" smtClean="0">
                          <a:solidFill>
                            <a:schemeClr val="tx1"/>
                          </a:solidFill>
                          <a:effectLst/>
                          <a:latin typeface="+mn-ea"/>
                          <a:ea typeface="+mn-ea"/>
                        </a:rPr>
                        <a:t>\</a:t>
                      </a:r>
                      <a:r>
                        <a:rPr lang="ja-JP" altLang="en-US" sz="1800" b="0" i="0" u="none" strike="noStrike" dirty="0" smtClean="0">
                          <a:solidFill>
                            <a:schemeClr val="tx1"/>
                          </a:solidFill>
                          <a:effectLst/>
                          <a:latin typeface="+mn-ea"/>
                          <a:ea typeface="+mn-ea"/>
                        </a:rPr>
                        <a:t>△</a:t>
                      </a:r>
                      <a:r>
                        <a:rPr lang="en-US" altLang="ja-JP" sz="1800" b="0" i="0" u="none" strike="noStrike" dirty="0" smtClean="0">
                          <a:solidFill>
                            <a:schemeClr val="tx1"/>
                          </a:solidFill>
                          <a:effectLst/>
                          <a:latin typeface="+mn-ea"/>
                          <a:ea typeface="+mn-ea"/>
                        </a:rPr>
                        <a:t>372,245</a:t>
                      </a:r>
                      <a:endParaRPr lang="en-US" altLang="ja-JP" sz="1800" b="0" i="0" u="none" strike="noStrike" dirty="0">
                        <a:solidFill>
                          <a:schemeClr val="tx1"/>
                        </a:solidFill>
                        <a:effectLst/>
                        <a:latin typeface="+mn-ea"/>
                        <a:ea typeface="+mn-ea"/>
                      </a:endParaRPr>
                    </a:p>
                  </a:txBody>
                  <a:tcPr marL="0" marR="0" marT="0" marB="0" anchor="ctr"/>
                </a:tc>
                <a:tc>
                  <a:txBody>
                    <a:bodyPr/>
                    <a:lstStyle/>
                    <a:p>
                      <a:pPr algn="r" fontAlgn="b"/>
                      <a:r>
                        <a:rPr lang="en-US" altLang="ja-JP" sz="1800" b="0" i="0" u="none" strike="noStrike" dirty="0" smtClean="0">
                          <a:solidFill>
                            <a:srgbClr val="000000"/>
                          </a:solidFill>
                          <a:effectLst/>
                          <a:latin typeface="+mn-ea"/>
                          <a:ea typeface="+mn-ea"/>
                        </a:rPr>
                        <a:t>-</a:t>
                      </a:r>
                      <a:endParaRPr lang="en-US" altLang="ja-JP" sz="1800" b="0" i="0" u="none" strike="noStrike" dirty="0">
                        <a:solidFill>
                          <a:srgbClr val="000000"/>
                        </a:solidFill>
                        <a:effectLst/>
                        <a:latin typeface="+mn-ea"/>
                        <a:ea typeface="+mn-ea"/>
                      </a:endParaRPr>
                    </a:p>
                  </a:txBody>
                  <a:tcPr marL="0" marR="0" marT="0" marB="0" anchor="ctr"/>
                </a:tc>
                <a:extLst>
                  <a:ext uri="{0D108BD9-81ED-4DB2-BD59-A6C34878D82A}">
                    <a16:rowId xmlns:a16="http://schemas.microsoft.com/office/drawing/2014/main" val="2515543532"/>
                  </a:ext>
                </a:extLst>
              </a:tr>
              <a:tr h="137160">
                <a:tc vMerge="1">
                  <a:txBody>
                    <a:bodyPr/>
                    <a:lstStyle/>
                    <a:p>
                      <a:endParaRPr kumimoji="1" lang="ja-JP" altLang="en-US"/>
                    </a:p>
                  </a:txBody>
                  <a:tcPr/>
                </a:tc>
                <a:tc>
                  <a:txBody>
                    <a:bodyPr/>
                    <a:lstStyle/>
                    <a:p>
                      <a:pPr algn="l" fontAlgn="b"/>
                      <a:r>
                        <a:rPr lang="ja-JP" altLang="en-US" sz="1800" b="0" i="0" u="none" strike="noStrike" dirty="0" smtClean="0">
                          <a:solidFill>
                            <a:srgbClr val="000000"/>
                          </a:solidFill>
                          <a:effectLst/>
                          <a:latin typeface="+mn-ea"/>
                          <a:ea typeface="+mn-ea"/>
                        </a:rPr>
                        <a:t>臨時損益</a:t>
                      </a:r>
                      <a:endParaRPr lang="zh-TW" altLang="en-US" sz="1800" b="0" i="0" u="none" strike="noStrike" dirty="0" smtClean="0">
                        <a:solidFill>
                          <a:srgbClr val="000000"/>
                        </a:solidFill>
                        <a:effectLst/>
                        <a:latin typeface="+mn-ea"/>
                        <a:ea typeface="+mn-ea"/>
                      </a:endParaRPr>
                    </a:p>
                  </a:txBody>
                  <a:tcPr marL="0" marR="0" marT="0" marB="0" anchor="ctr"/>
                </a:tc>
                <a:tc>
                  <a:txBody>
                    <a:bodyPr/>
                    <a:lstStyle/>
                    <a:p>
                      <a:pPr algn="ctr" fontAlgn="b"/>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b="0" i="0" u="none" strike="noStrike" dirty="0" smtClean="0">
                          <a:solidFill>
                            <a:schemeClr val="tx1"/>
                          </a:solidFill>
                          <a:effectLst/>
                          <a:latin typeface="+mn-ea"/>
                          <a:ea typeface="+mn-ea"/>
                        </a:rPr>
                        <a:t>-</a:t>
                      </a:r>
                      <a:endParaRPr lang="en-US" altLang="ja-JP" sz="1800" b="0" i="0" u="none" strike="noStrike" dirty="0">
                        <a:solidFill>
                          <a:schemeClr val="tx1"/>
                        </a:solidFill>
                        <a:effectLst/>
                        <a:latin typeface="+mn-ea"/>
                        <a:ea typeface="+mn-ea"/>
                      </a:endParaRPr>
                    </a:p>
                  </a:txBody>
                  <a:tcPr marL="0" marR="0" marT="0" marB="0" anchor="ctr"/>
                </a:tc>
                <a:tc>
                  <a:txBody>
                    <a:bodyPr/>
                    <a:lstStyle/>
                    <a:p>
                      <a:pPr algn="r" fontAlgn="b"/>
                      <a:r>
                        <a:rPr lang="en-US" altLang="ja-JP" sz="1800" b="0" i="0" u="none" strike="noStrike" dirty="0" smtClean="0">
                          <a:solidFill>
                            <a:schemeClr val="tx1"/>
                          </a:solidFill>
                          <a:effectLst/>
                          <a:latin typeface="+mn-ea"/>
                          <a:ea typeface="+mn-ea"/>
                        </a:rPr>
                        <a:t>\</a:t>
                      </a:r>
                      <a:r>
                        <a:rPr lang="ja-JP" altLang="en-US" sz="1800" b="0" i="0" u="none" strike="noStrike" dirty="0" smtClean="0">
                          <a:solidFill>
                            <a:schemeClr val="tx1"/>
                          </a:solidFill>
                          <a:effectLst/>
                          <a:latin typeface="+mn-ea"/>
                          <a:ea typeface="+mn-ea"/>
                        </a:rPr>
                        <a:t>△</a:t>
                      </a:r>
                      <a:r>
                        <a:rPr lang="en-US" altLang="ja-JP" sz="1800" b="0" i="0" u="none" strike="noStrike" dirty="0" smtClean="0">
                          <a:solidFill>
                            <a:schemeClr val="tx1"/>
                          </a:solidFill>
                          <a:effectLst/>
                          <a:latin typeface="+mn-ea"/>
                          <a:ea typeface="+mn-ea"/>
                        </a:rPr>
                        <a:t>712</a:t>
                      </a:r>
                      <a:endParaRPr lang="en-US" altLang="ja-JP" sz="1800" b="0" i="0" u="none" strike="noStrike" dirty="0">
                        <a:solidFill>
                          <a:schemeClr val="tx1"/>
                        </a:solidFill>
                        <a:effectLst/>
                        <a:latin typeface="+mn-ea"/>
                        <a:ea typeface="+mn-ea"/>
                      </a:endParaRPr>
                    </a:p>
                  </a:txBody>
                  <a:tcPr marL="0" marR="0" marT="0" marB="0" anchor="ctr"/>
                </a:tc>
                <a:tc>
                  <a:txBody>
                    <a:bodyPr/>
                    <a:lstStyle/>
                    <a:p>
                      <a:pPr algn="r" fontAlgn="b"/>
                      <a:r>
                        <a:rPr lang="en-US" altLang="ja-JP" sz="1800" b="0" i="0" u="none" strike="noStrike" dirty="0" smtClean="0">
                          <a:solidFill>
                            <a:srgbClr val="000000"/>
                          </a:solidFill>
                          <a:effectLst/>
                          <a:latin typeface="+mn-ea"/>
                          <a:ea typeface="+mn-ea"/>
                        </a:rPr>
                        <a:t>-</a:t>
                      </a:r>
                      <a:endParaRPr lang="en-US" altLang="ja-JP" sz="1800" b="0" i="0" u="none" strike="noStrike" dirty="0">
                        <a:solidFill>
                          <a:srgbClr val="000000"/>
                        </a:solidFill>
                        <a:effectLst/>
                        <a:latin typeface="+mn-ea"/>
                        <a:ea typeface="+mn-ea"/>
                      </a:endParaRPr>
                    </a:p>
                  </a:txBody>
                  <a:tcPr marL="0" marR="0" marT="0" marB="0" anchor="ctr"/>
                </a:tc>
                <a:extLst>
                  <a:ext uri="{0D108BD9-81ED-4DB2-BD59-A6C34878D82A}">
                    <a16:rowId xmlns:a16="http://schemas.microsoft.com/office/drawing/2014/main" val="595046214"/>
                  </a:ext>
                </a:extLst>
              </a:tr>
              <a:tr h="0">
                <a:tc vMerge="1">
                  <a:txBody>
                    <a:bodyPr/>
                    <a:lstStyle/>
                    <a:p>
                      <a:pPr algn="l" fontAlgn="b"/>
                      <a:endParaRPr lang="en-US" altLang="ja-JP" sz="1800" b="0" i="0" u="none" strike="noStrike" dirty="0" smtClean="0">
                        <a:solidFill>
                          <a:srgbClr val="000000"/>
                        </a:solidFill>
                        <a:effectLst/>
                        <a:latin typeface="+mn-ea"/>
                        <a:ea typeface="+mn-ea"/>
                      </a:endParaRPr>
                    </a:p>
                  </a:txBody>
                  <a:tcPr marL="0" marR="0" marT="0" marB="0" anchor="ctr"/>
                </a:tc>
                <a:tc>
                  <a:txBody>
                    <a:bodyPr/>
                    <a:lstStyle/>
                    <a:p>
                      <a:pPr algn="l" fontAlgn="b"/>
                      <a:r>
                        <a:rPr lang="ja-JP" altLang="en-US" sz="1800" b="0" i="0" u="none" strike="noStrike" dirty="0" smtClean="0">
                          <a:solidFill>
                            <a:srgbClr val="000000"/>
                          </a:solidFill>
                          <a:effectLst/>
                          <a:latin typeface="+mn-ea"/>
                          <a:ea typeface="+mn-ea"/>
                        </a:rPr>
                        <a:t>純行政コスト</a:t>
                      </a:r>
                      <a:endParaRPr lang="zh-TW" altLang="en-US" sz="1800" b="0" i="0" u="none" strike="noStrike" dirty="0" smtClean="0">
                        <a:solidFill>
                          <a:srgbClr val="000000"/>
                        </a:solidFill>
                        <a:effectLst/>
                        <a:latin typeface="+mn-ea"/>
                        <a:ea typeface="+mn-ea"/>
                      </a:endParaRPr>
                    </a:p>
                  </a:txBody>
                  <a:tcPr marL="0" marR="0" marT="0" marB="0" anchor="ctr"/>
                </a:tc>
                <a:tc>
                  <a:txBody>
                    <a:bodyPr/>
                    <a:lstStyle/>
                    <a:p>
                      <a:pPr algn="ctr" fontAlgn="b"/>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b="0" i="0" u="none" strike="noStrike" dirty="0" smtClean="0">
                          <a:solidFill>
                            <a:schemeClr val="tx1"/>
                          </a:solidFill>
                          <a:effectLst/>
                          <a:latin typeface="+mn-ea"/>
                          <a:ea typeface="+mn-ea"/>
                        </a:rPr>
                        <a:t>-</a:t>
                      </a:r>
                      <a:endParaRPr lang="en-US" altLang="ja-JP" sz="1800" b="0" i="0" u="none" strike="noStrike" dirty="0">
                        <a:solidFill>
                          <a:schemeClr val="tx1"/>
                        </a:solidFill>
                        <a:effectLst/>
                        <a:latin typeface="+mn-ea"/>
                        <a:ea typeface="+mn-ea"/>
                      </a:endParaRPr>
                    </a:p>
                  </a:txBody>
                  <a:tcPr marL="0" marR="0" marT="0" marB="0" anchor="ctr"/>
                </a:tc>
                <a:tc>
                  <a:txBody>
                    <a:bodyPr/>
                    <a:lstStyle/>
                    <a:p>
                      <a:pPr algn="r" fontAlgn="b"/>
                      <a:r>
                        <a:rPr lang="en-US" altLang="ja-JP" sz="1800" b="0" i="0" u="none" strike="noStrike" dirty="0" smtClean="0">
                          <a:solidFill>
                            <a:schemeClr val="tx1"/>
                          </a:solidFill>
                          <a:effectLst/>
                          <a:latin typeface="+mn-ea"/>
                          <a:ea typeface="+mn-ea"/>
                        </a:rPr>
                        <a:t>\</a:t>
                      </a:r>
                      <a:r>
                        <a:rPr lang="ja-JP" altLang="en-US" sz="1800" b="0" i="0" u="none" strike="noStrike" dirty="0" smtClean="0">
                          <a:solidFill>
                            <a:schemeClr val="tx1"/>
                          </a:solidFill>
                          <a:effectLst/>
                          <a:latin typeface="+mn-ea"/>
                          <a:ea typeface="+mn-ea"/>
                        </a:rPr>
                        <a:t>△</a:t>
                      </a:r>
                      <a:r>
                        <a:rPr lang="en-US" altLang="ja-JP" sz="1800" b="0" i="0" u="none" strike="noStrike" dirty="0" smtClean="0">
                          <a:solidFill>
                            <a:schemeClr val="tx1"/>
                          </a:solidFill>
                          <a:effectLst/>
                          <a:latin typeface="+mn-ea"/>
                          <a:ea typeface="+mn-ea"/>
                        </a:rPr>
                        <a:t>372,957</a:t>
                      </a:r>
                      <a:endParaRPr lang="en-US" altLang="ja-JP" sz="1800" b="0" i="0" u="none" strike="noStrike" dirty="0">
                        <a:solidFill>
                          <a:schemeClr val="tx1"/>
                        </a:solidFill>
                        <a:effectLst/>
                        <a:latin typeface="+mn-ea"/>
                        <a:ea typeface="+mn-ea"/>
                      </a:endParaRPr>
                    </a:p>
                  </a:txBody>
                  <a:tcPr marL="0" marR="0" marT="0" marB="0" anchor="ctr"/>
                </a:tc>
                <a:tc>
                  <a:txBody>
                    <a:bodyPr/>
                    <a:lstStyle/>
                    <a:p>
                      <a:pPr algn="r" fontAlgn="b"/>
                      <a:r>
                        <a:rPr lang="en-US" altLang="ja-JP" sz="1800" b="0" i="0" u="none" strike="noStrike" dirty="0" smtClean="0">
                          <a:solidFill>
                            <a:srgbClr val="000000"/>
                          </a:solidFill>
                          <a:effectLst/>
                          <a:latin typeface="+mn-ea"/>
                          <a:ea typeface="+mn-ea"/>
                        </a:rPr>
                        <a:t>-</a:t>
                      </a:r>
                      <a:endParaRPr lang="en-US" altLang="ja-JP" sz="1800" b="0" i="0" u="none" strike="noStrike" dirty="0">
                        <a:solidFill>
                          <a:srgbClr val="000000"/>
                        </a:solidFill>
                        <a:effectLst/>
                        <a:latin typeface="+mn-ea"/>
                        <a:ea typeface="+mn-ea"/>
                      </a:endParaRPr>
                    </a:p>
                  </a:txBody>
                  <a:tcPr marL="0" marR="0" marT="0" marB="0" anchor="ctr"/>
                </a:tc>
                <a:extLst>
                  <a:ext uri="{0D108BD9-81ED-4DB2-BD59-A6C34878D82A}">
                    <a16:rowId xmlns:a16="http://schemas.microsoft.com/office/drawing/2014/main" val="3405167853"/>
                  </a:ext>
                </a:extLst>
              </a:tr>
            </a:tbl>
          </a:graphicData>
        </a:graphic>
      </p:graphicFrame>
      <p:sp>
        <p:nvSpPr>
          <p:cNvPr id="6" name="テキスト ボックス 5"/>
          <p:cNvSpPr txBox="1"/>
          <p:nvPr/>
        </p:nvSpPr>
        <p:spPr>
          <a:xfrm>
            <a:off x="1379604" y="6041413"/>
            <a:ext cx="9187130" cy="646331"/>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0325" cap="rnd" cmpd="dbl">
            <a:solidFill>
              <a:schemeClr val="accent1"/>
            </a:solidFill>
            <a:prstDash val="sysDash"/>
            <a:bevel/>
          </a:ln>
        </p:spPr>
        <p:txBody>
          <a:bodyPr wrap="none" rtlCol="0">
            <a:spAutoFit/>
            <a:scene3d>
              <a:camera prst="orthographicFront"/>
              <a:lightRig rig="threePt" dir="t"/>
            </a:scene3d>
            <a:sp3d extrusionH="57150">
              <a:bevelT w="38100" h="38100"/>
            </a:sp3d>
          </a:bodyPr>
          <a:lstStyle/>
          <a:p>
            <a:r>
              <a:rPr kumimoji="1" lang="ja-JP" altLang="en-US" b="1" dirty="0" smtClean="0">
                <a:effectLst>
                  <a:outerShdw blurRad="38100" dist="38100" dir="2700000" algn="tl">
                    <a:srgbClr val="000000">
                      <a:alpha val="43137"/>
                    </a:srgbClr>
                  </a:outerShdw>
                </a:effectLst>
              </a:rPr>
              <a:t>分析</a:t>
            </a:r>
            <a:endParaRPr kumimoji="1" lang="en-US" altLang="ja-JP" b="1" dirty="0" smtClean="0">
              <a:effectLst>
                <a:outerShdw blurRad="38100" dist="38100" dir="2700000" algn="tl">
                  <a:srgbClr val="000000">
                    <a:alpha val="43137"/>
                  </a:srgbClr>
                </a:outerShdw>
              </a:effectLst>
            </a:endParaRPr>
          </a:p>
          <a:p>
            <a:r>
              <a:rPr kumimoji="1" lang="ja-JP" altLang="en-US" dirty="0" smtClean="0">
                <a:latin typeface="+mn-ea"/>
              </a:rPr>
              <a:t>・行政コストについては、サービスを低下させることなく、一層コスト削減に努める。</a:t>
            </a:r>
            <a:endParaRPr kumimoji="1" lang="ja-JP" altLang="en-US" dirty="0"/>
          </a:p>
        </p:txBody>
      </p:sp>
      <p:sp>
        <p:nvSpPr>
          <p:cNvPr id="7" name="テキスト ボックス 6"/>
          <p:cNvSpPr txBox="1"/>
          <p:nvPr/>
        </p:nvSpPr>
        <p:spPr>
          <a:xfrm>
            <a:off x="620826" y="313505"/>
            <a:ext cx="10988906" cy="461665"/>
          </a:xfrm>
          <a:prstGeom prst="rect">
            <a:avLst/>
          </a:prstGeom>
          <a:solidFill>
            <a:schemeClr val="accent1">
              <a:lumMod val="75000"/>
            </a:schemeClr>
          </a:solidFill>
        </p:spPr>
        <p:txBody>
          <a:bodyPr wrap="none" rtlCol="0">
            <a:spAutoFit/>
          </a:bodyPr>
          <a:lstStyle/>
          <a:p>
            <a:r>
              <a:rPr kumimoji="1" lang="ja-JP" altLang="en-US" sz="2400" dirty="0" smtClean="0">
                <a:solidFill>
                  <a:schemeClr val="bg1"/>
                </a:solidFill>
                <a:effectLst>
                  <a:outerShdw blurRad="38100" dist="38100" dir="2700000" algn="tl">
                    <a:srgbClr val="000000">
                      <a:alpha val="43137"/>
                    </a:srgbClr>
                  </a:outerShdw>
                </a:effectLst>
              </a:rPr>
              <a:t>平成</a:t>
            </a:r>
            <a:r>
              <a:rPr kumimoji="1" lang="en-US" altLang="ja-JP" sz="2400" dirty="0" smtClean="0">
                <a:solidFill>
                  <a:schemeClr val="bg1"/>
                </a:solidFill>
                <a:effectLst>
                  <a:outerShdw blurRad="38100" dist="38100" dir="2700000" algn="tl">
                    <a:srgbClr val="000000">
                      <a:alpha val="43137"/>
                    </a:srgbClr>
                  </a:outerShdw>
                </a:effectLst>
              </a:rPr>
              <a:t>28</a:t>
            </a:r>
            <a:r>
              <a:rPr kumimoji="1" lang="ja-JP" altLang="en-US" sz="2400" dirty="0" smtClean="0">
                <a:solidFill>
                  <a:schemeClr val="bg1"/>
                </a:solidFill>
                <a:effectLst>
                  <a:outerShdw blurRad="38100" dist="38100" dir="2700000" algn="tl">
                    <a:srgbClr val="000000">
                      <a:alpha val="43137"/>
                    </a:srgbClr>
                  </a:outerShdw>
                </a:effectLst>
              </a:rPr>
              <a:t>年度　矢板市財務書類からわかる各種財務指標について（一般会計等）</a:t>
            </a:r>
            <a:endParaRPr kumimoji="1" lang="ja-JP" altLang="en-US" sz="24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38316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80160" y="1085559"/>
            <a:ext cx="7802136" cy="369332"/>
          </a:xfrm>
          <a:prstGeom prst="rect">
            <a:avLst/>
          </a:prstGeom>
          <a:noFill/>
        </p:spPr>
        <p:txBody>
          <a:bodyPr wrap="none" rtlCol="0">
            <a:spAutoFit/>
          </a:bodyPr>
          <a:lstStyle/>
          <a:p>
            <a:r>
              <a:rPr kumimoji="1" lang="ja-JP" altLang="en-US" dirty="0"/>
              <a:t>５</a:t>
            </a:r>
            <a:r>
              <a:rPr kumimoji="1" lang="ja-JP" altLang="en-US" dirty="0" smtClean="0"/>
              <a:t>．資産形成を行う余裕はどのくらいあるか（行政コスト対税収等比率）</a:t>
            </a:r>
            <a:endParaRPr kumimoji="1" lang="ja-JP" altLang="en-US" dirty="0"/>
          </a:p>
        </p:txBody>
      </p:sp>
      <p:sp>
        <p:nvSpPr>
          <p:cNvPr id="4" name="テキスト ボックス 3"/>
          <p:cNvSpPr txBox="1"/>
          <p:nvPr/>
        </p:nvSpPr>
        <p:spPr>
          <a:xfrm>
            <a:off x="620826" y="313505"/>
            <a:ext cx="10988906" cy="461665"/>
          </a:xfrm>
          <a:prstGeom prst="rect">
            <a:avLst/>
          </a:prstGeom>
          <a:solidFill>
            <a:schemeClr val="accent1">
              <a:lumMod val="75000"/>
            </a:schemeClr>
          </a:solidFill>
        </p:spPr>
        <p:txBody>
          <a:bodyPr wrap="none" rtlCol="0">
            <a:spAutoFit/>
          </a:bodyPr>
          <a:lstStyle/>
          <a:p>
            <a:r>
              <a:rPr kumimoji="1" lang="ja-JP" altLang="en-US" sz="2400" dirty="0" smtClean="0">
                <a:solidFill>
                  <a:schemeClr val="bg1"/>
                </a:solidFill>
                <a:effectLst>
                  <a:outerShdw blurRad="38100" dist="38100" dir="2700000" algn="tl">
                    <a:srgbClr val="000000">
                      <a:alpha val="43137"/>
                    </a:srgbClr>
                  </a:outerShdw>
                </a:effectLst>
              </a:rPr>
              <a:t>平成</a:t>
            </a:r>
            <a:r>
              <a:rPr kumimoji="1" lang="en-US" altLang="ja-JP" sz="2400" dirty="0" smtClean="0">
                <a:solidFill>
                  <a:schemeClr val="bg1"/>
                </a:solidFill>
                <a:effectLst>
                  <a:outerShdw blurRad="38100" dist="38100" dir="2700000" algn="tl">
                    <a:srgbClr val="000000">
                      <a:alpha val="43137"/>
                    </a:srgbClr>
                  </a:outerShdw>
                </a:effectLst>
              </a:rPr>
              <a:t>28</a:t>
            </a:r>
            <a:r>
              <a:rPr kumimoji="1" lang="ja-JP" altLang="en-US" sz="2400" dirty="0" smtClean="0">
                <a:solidFill>
                  <a:schemeClr val="bg1"/>
                </a:solidFill>
                <a:effectLst>
                  <a:outerShdw blurRad="38100" dist="38100" dir="2700000" algn="tl">
                    <a:srgbClr val="000000">
                      <a:alpha val="43137"/>
                    </a:srgbClr>
                  </a:outerShdw>
                </a:effectLst>
              </a:rPr>
              <a:t>年度　矢板市財務書類からわかる各種財務指標について（一般会計等）</a:t>
            </a:r>
            <a:endParaRPr kumimoji="1" lang="ja-JP" altLang="en-US" sz="2400" dirty="0">
              <a:solidFill>
                <a:schemeClr val="bg1"/>
              </a:solidFill>
              <a:effectLst>
                <a:outerShdw blurRad="38100" dist="38100" dir="2700000" algn="tl">
                  <a:srgbClr val="000000">
                    <a:alpha val="43137"/>
                  </a:srgbClr>
                </a:outerShdw>
              </a:effectLst>
            </a:endParaRPr>
          </a:p>
        </p:txBody>
      </p:sp>
      <p:graphicFrame>
        <p:nvGraphicFramePr>
          <p:cNvPr id="5" name="表 4"/>
          <p:cNvGraphicFramePr>
            <a:graphicFrameLocks noGrp="1"/>
          </p:cNvGraphicFramePr>
          <p:nvPr>
            <p:extLst>
              <p:ext uri="{D42A27DB-BD31-4B8C-83A1-F6EECF244321}">
                <p14:modId xmlns:p14="http://schemas.microsoft.com/office/powerpoint/2010/main" val="863290609"/>
              </p:ext>
            </p:extLst>
          </p:nvPr>
        </p:nvGraphicFramePr>
        <p:xfrm>
          <a:off x="1379604" y="1454890"/>
          <a:ext cx="9187128" cy="948038"/>
        </p:xfrm>
        <a:graphic>
          <a:graphicData uri="http://schemas.openxmlformats.org/drawingml/2006/table">
            <a:tbl>
              <a:tblPr firstRow="1" bandRow="1">
                <a:tableStyleId>{5C22544A-7EE6-4342-B048-85BDC9FD1C3A}</a:tableStyleId>
              </a:tblPr>
              <a:tblGrid>
                <a:gridCol w="1531188">
                  <a:extLst>
                    <a:ext uri="{9D8B030D-6E8A-4147-A177-3AD203B41FA5}">
                      <a16:colId xmlns:a16="http://schemas.microsoft.com/office/drawing/2014/main" val="736113122"/>
                    </a:ext>
                  </a:extLst>
                </a:gridCol>
                <a:gridCol w="1531188">
                  <a:extLst>
                    <a:ext uri="{9D8B030D-6E8A-4147-A177-3AD203B41FA5}">
                      <a16:colId xmlns:a16="http://schemas.microsoft.com/office/drawing/2014/main" val="1470405957"/>
                    </a:ext>
                  </a:extLst>
                </a:gridCol>
                <a:gridCol w="1531188">
                  <a:extLst>
                    <a:ext uri="{9D8B030D-6E8A-4147-A177-3AD203B41FA5}">
                      <a16:colId xmlns:a16="http://schemas.microsoft.com/office/drawing/2014/main" val="873101793"/>
                    </a:ext>
                  </a:extLst>
                </a:gridCol>
                <a:gridCol w="1531188">
                  <a:extLst>
                    <a:ext uri="{9D8B030D-6E8A-4147-A177-3AD203B41FA5}">
                      <a16:colId xmlns:a16="http://schemas.microsoft.com/office/drawing/2014/main" val="751623625"/>
                    </a:ext>
                  </a:extLst>
                </a:gridCol>
                <a:gridCol w="1531188">
                  <a:extLst>
                    <a:ext uri="{9D8B030D-6E8A-4147-A177-3AD203B41FA5}">
                      <a16:colId xmlns:a16="http://schemas.microsoft.com/office/drawing/2014/main" val="3755573361"/>
                    </a:ext>
                  </a:extLst>
                </a:gridCol>
                <a:gridCol w="1531188">
                  <a:extLst>
                    <a:ext uri="{9D8B030D-6E8A-4147-A177-3AD203B41FA5}">
                      <a16:colId xmlns:a16="http://schemas.microsoft.com/office/drawing/2014/main" val="3413845689"/>
                    </a:ext>
                  </a:extLst>
                </a:gridCol>
              </a:tblGrid>
              <a:tr h="303572">
                <a:tc>
                  <a:txBody>
                    <a:bodyPr/>
                    <a:lstStyle/>
                    <a:p>
                      <a:r>
                        <a:rPr lang="ja-JP" altLang="en-US" sz="1800" u="none" strike="noStrike" dirty="0" smtClean="0">
                          <a:effectLst/>
                          <a:latin typeface="+mn-ea"/>
                          <a:ea typeface="+mn-ea"/>
                        </a:rPr>
                        <a:t>指標</a:t>
                      </a:r>
                      <a:endParaRPr kumimoji="1" lang="ja-JP" altLang="en-US" dirty="0"/>
                    </a:p>
                  </a:txBody>
                  <a:tcPr/>
                </a:tc>
                <a:tc>
                  <a:txBody>
                    <a:bodyPr/>
                    <a:lstStyle/>
                    <a:p>
                      <a:r>
                        <a:rPr lang="zh-TW" altLang="en-US" sz="1800" u="none" strike="noStrike" dirty="0" smtClean="0">
                          <a:effectLst/>
                          <a:latin typeface="+mn-ea"/>
                          <a:ea typeface="+mn-ea"/>
                        </a:rPr>
                        <a:t>指標（細目）</a:t>
                      </a:r>
                      <a:endParaRPr kumimoji="1" lang="ja-JP" altLang="en-US" dirty="0"/>
                    </a:p>
                  </a:txBody>
                  <a:tcPr/>
                </a:tc>
                <a:tc>
                  <a:txBody>
                    <a:bodyPr/>
                    <a:lstStyle/>
                    <a:p>
                      <a:r>
                        <a:rPr lang="ja-JP" altLang="en-US" sz="1800" u="none" strike="noStrike" dirty="0" smtClean="0">
                          <a:effectLst/>
                          <a:latin typeface="+mn-ea"/>
                          <a:ea typeface="+mn-ea"/>
                        </a:rPr>
                        <a:t>目安</a:t>
                      </a:r>
                      <a:endParaRPr kumimoji="1" lang="ja-JP" altLang="en-US" dirty="0"/>
                    </a:p>
                  </a:txBody>
                  <a:tcPr/>
                </a:tc>
                <a:tc>
                  <a:txBody>
                    <a:bodyPr/>
                    <a:lstStyle/>
                    <a:p>
                      <a:r>
                        <a:rPr lang="en-US" altLang="ja-JP" sz="1800" u="none" strike="noStrike" dirty="0" smtClean="0">
                          <a:effectLst/>
                          <a:latin typeface="+mn-ea"/>
                          <a:ea typeface="+mn-ea"/>
                        </a:rPr>
                        <a:t>H27</a:t>
                      </a:r>
                      <a:endParaRPr kumimoji="1" lang="ja-JP" altLang="en-US" dirty="0"/>
                    </a:p>
                  </a:txBody>
                  <a:tcPr/>
                </a:tc>
                <a:tc>
                  <a:txBody>
                    <a:bodyPr/>
                    <a:lstStyle/>
                    <a:p>
                      <a:r>
                        <a:rPr lang="en-US" altLang="ja-JP" sz="1800" u="none" strike="noStrike" dirty="0" smtClean="0">
                          <a:effectLst/>
                          <a:latin typeface="+mn-ea"/>
                          <a:ea typeface="+mn-ea"/>
                        </a:rPr>
                        <a:t>H28</a:t>
                      </a:r>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b="1" i="0" u="none" strike="noStrike" dirty="0" smtClean="0">
                          <a:solidFill>
                            <a:schemeClr val="lt1"/>
                          </a:solidFill>
                          <a:effectLst/>
                          <a:latin typeface="+mn-ea"/>
                          <a:ea typeface="+mn-ea"/>
                        </a:rPr>
                        <a:t>増減</a:t>
                      </a:r>
                      <a:r>
                        <a:rPr lang="en-US" altLang="ja-JP" sz="1800" b="1" i="0" u="none" strike="noStrike" dirty="0" smtClean="0">
                          <a:solidFill>
                            <a:schemeClr val="lt1"/>
                          </a:solidFill>
                          <a:effectLst/>
                          <a:latin typeface="+mn-ea"/>
                          <a:ea typeface="+mn-ea"/>
                        </a:rPr>
                        <a:t>pts</a:t>
                      </a:r>
                      <a:endParaRPr lang="en-US" altLang="ja-JP" sz="1800" b="0" i="0" u="none" strike="noStrike" dirty="0" smtClean="0">
                        <a:solidFill>
                          <a:srgbClr val="000000"/>
                        </a:solidFill>
                        <a:effectLst/>
                        <a:latin typeface="+mn-ea"/>
                        <a:ea typeface="+mn-ea"/>
                      </a:endParaRPr>
                    </a:p>
                  </a:txBody>
                  <a:tcPr/>
                </a:tc>
                <a:extLst>
                  <a:ext uri="{0D108BD9-81ED-4DB2-BD59-A6C34878D82A}">
                    <a16:rowId xmlns:a16="http://schemas.microsoft.com/office/drawing/2014/main" val="3615801387"/>
                  </a:ext>
                </a:extLst>
              </a:tr>
              <a:tr h="582278">
                <a:tc gridSpan="2">
                  <a:txBody>
                    <a:bodyPr/>
                    <a:lstStyle/>
                    <a:p>
                      <a:pPr algn="l" fontAlgn="b"/>
                      <a:r>
                        <a:rPr lang="ja-JP" altLang="en-US" sz="1800" b="0" i="0" u="none" strike="noStrike" dirty="0" smtClean="0">
                          <a:solidFill>
                            <a:srgbClr val="000000"/>
                          </a:solidFill>
                          <a:effectLst/>
                          <a:latin typeface="+mn-ea"/>
                          <a:ea typeface="+mn-ea"/>
                        </a:rPr>
                        <a:t>行政コスト対税収等比率</a:t>
                      </a:r>
                      <a:endParaRPr lang="en-US" altLang="ja-JP" sz="1800" b="0" i="0" u="none" strike="noStrike" dirty="0" smtClean="0">
                        <a:solidFill>
                          <a:srgbClr val="000000"/>
                        </a:solidFill>
                        <a:effectLst/>
                        <a:latin typeface="+mn-ea"/>
                        <a:ea typeface="+mn-ea"/>
                      </a:endParaRPr>
                    </a:p>
                  </a:txBody>
                  <a:tcPr marL="0" marR="0" marT="0" marB="0" anchor="ctr"/>
                </a:tc>
                <a:tc hMerge="1">
                  <a:txBody>
                    <a:bodyPr/>
                    <a:lstStyle/>
                    <a:p>
                      <a:pPr algn="l" fontAlgn="b"/>
                      <a:endParaRPr lang="ja-JP" altLang="en-US" sz="1800" b="0" i="0" u="none" strike="noStrike" dirty="0">
                        <a:solidFill>
                          <a:srgbClr val="000000"/>
                        </a:solidFill>
                        <a:effectLst/>
                        <a:latin typeface="+mn-ea"/>
                        <a:ea typeface="+mn-ea"/>
                      </a:endParaRPr>
                    </a:p>
                  </a:txBody>
                  <a:tcPr marL="0" marR="0" marT="0" marB="0" anchor="b"/>
                </a:tc>
                <a:tc>
                  <a:txBody>
                    <a:bodyPr/>
                    <a:lstStyle/>
                    <a:p>
                      <a:pPr algn="ctr" fontAlgn="b"/>
                      <a:r>
                        <a:rPr lang="en-US" altLang="ja-JP" sz="1800" u="none" strike="noStrike" dirty="0" smtClean="0">
                          <a:effectLst/>
                          <a:latin typeface="+mn-ea"/>
                          <a:ea typeface="+mn-ea"/>
                        </a:rPr>
                        <a:t>100%</a:t>
                      </a:r>
                      <a:r>
                        <a:rPr lang="ja-JP" altLang="en-US" sz="1800" u="none" strike="noStrike" dirty="0" smtClean="0">
                          <a:effectLst/>
                          <a:latin typeface="+mn-ea"/>
                          <a:ea typeface="+mn-ea"/>
                        </a:rPr>
                        <a:t>未満</a:t>
                      </a:r>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u="none" strike="noStrike" dirty="0" smtClean="0">
                          <a:effectLst/>
                          <a:latin typeface="+mn-ea"/>
                          <a:ea typeface="+mn-ea"/>
                        </a:rPr>
                        <a:t>-</a:t>
                      </a:r>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u="none" strike="noStrike" dirty="0" smtClean="0">
                          <a:solidFill>
                            <a:srgbClr val="FF0000"/>
                          </a:solidFill>
                          <a:effectLst/>
                          <a:latin typeface="+mn-ea"/>
                          <a:ea typeface="+mn-ea"/>
                        </a:rPr>
                        <a:t>113.7%</a:t>
                      </a:r>
                      <a:endParaRPr lang="en-US" altLang="ja-JP" sz="1800" b="0" i="0" u="none" strike="noStrike" dirty="0">
                        <a:solidFill>
                          <a:srgbClr val="FF0000"/>
                        </a:solidFill>
                        <a:effectLst/>
                        <a:latin typeface="+mn-ea"/>
                        <a:ea typeface="+mn-ea"/>
                      </a:endParaRPr>
                    </a:p>
                  </a:txBody>
                  <a:tcPr marL="0" marR="0" marT="0" marB="0" anchor="ctr"/>
                </a:tc>
                <a:tc>
                  <a:txBody>
                    <a:bodyPr/>
                    <a:lstStyle/>
                    <a:p>
                      <a:pPr algn="r" fontAlgn="b"/>
                      <a:r>
                        <a:rPr lang="en-US" altLang="ja-JP" sz="1800" b="0" i="0" u="none" strike="noStrike" dirty="0" smtClean="0">
                          <a:solidFill>
                            <a:schemeClr val="dk1"/>
                          </a:solidFill>
                          <a:effectLst/>
                          <a:latin typeface="+mn-ea"/>
                          <a:ea typeface="+mn-ea"/>
                        </a:rPr>
                        <a:t>-</a:t>
                      </a:r>
                      <a:endParaRPr lang="en-US" altLang="ja-JP" sz="1800" b="0" i="0" u="none" strike="noStrike" dirty="0">
                        <a:solidFill>
                          <a:srgbClr val="000000"/>
                        </a:solidFill>
                        <a:effectLst/>
                        <a:latin typeface="+mn-ea"/>
                        <a:ea typeface="+mn-ea"/>
                      </a:endParaRPr>
                    </a:p>
                  </a:txBody>
                  <a:tcPr marL="0" marR="0" marT="0" marB="0" anchor="ctr"/>
                </a:tc>
                <a:extLst>
                  <a:ext uri="{0D108BD9-81ED-4DB2-BD59-A6C34878D82A}">
                    <a16:rowId xmlns:a16="http://schemas.microsoft.com/office/drawing/2014/main" val="2510429289"/>
                  </a:ext>
                </a:extLst>
              </a:tr>
            </a:tbl>
          </a:graphicData>
        </a:graphic>
      </p:graphicFrame>
      <p:sp>
        <p:nvSpPr>
          <p:cNvPr id="6" name="テキスト ボックス 5"/>
          <p:cNvSpPr txBox="1"/>
          <p:nvPr/>
        </p:nvSpPr>
        <p:spPr>
          <a:xfrm>
            <a:off x="1379604" y="4817523"/>
            <a:ext cx="9417963" cy="175432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0325" cap="rnd" cmpd="dbl">
            <a:solidFill>
              <a:schemeClr val="accent1"/>
            </a:solidFill>
            <a:prstDash val="sysDash"/>
            <a:bevel/>
          </a:ln>
        </p:spPr>
        <p:txBody>
          <a:bodyPr wrap="none" rtlCol="0">
            <a:spAutoFit/>
            <a:scene3d>
              <a:camera prst="orthographicFront"/>
              <a:lightRig rig="threePt" dir="t"/>
            </a:scene3d>
            <a:sp3d extrusionH="57150">
              <a:bevelT w="38100" h="38100"/>
            </a:sp3d>
          </a:bodyPr>
          <a:lstStyle/>
          <a:p>
            <a:r>
              <a:rPr kumimoji="1" lang="ja-JP" altLang="en-US" b="1" dirty="0" smtClean="0">
                <a:effectLst>
                  <a:outerShdw blurRad="38100" dist="38100" dir="2700000" algn="tl">
                    <a:srgbClr val="000000">
                      <a:alpha val="43137"/>
                    </a:srgbClr>
                  </a:outerShdw>
                </a:effectLst>
              </a:rPr>
              <a:t>分析</a:t>
            </a:r>
            <a:endParaRPr kumimoji="1" lang="en-US" altLang="ja-JP" b="1" dirty="0" smtClean="0">
              <a:effectLst>
                <a:outerShdw blurRad="38100" dist="38100" dir="2700000" algn="tl">
                  <a:srgbClr val="000000">
                    <a:alpha val="43137"/>
                  </a:srgbClr>
                </a:outerShdw>
              </a:effectLst>
            </a:endParaRPr>
          </a:p>
          <a:p>
            <a:r>
              <a:rPr kumimoji="1" lang="ja-JP" altLang="en-US" dirty="0" smtClean="0">
                <a:latin typeface="+mn-ea"/>
              </a:rPr>
              <a:t>・税収等を行政コストにすべて使ってもまだ足りない状況であり、投資的経費に使える</a:t>
            </a:r>
            <a:endParaRPr kumimoji="1" lang="en-US" altLang="ja-JP" dirty="0" smtClean="0">
              <a:latin typeface="+mn-ea"/>
            </a:endParaRPr>
          </a:p>
          <a:p>
            <a:r>
              <a:rPr kumimoji="1" lang="ja-JP" altLang="en-US" dirty="0">
                <a:latin typeface="+mn-ea"/>
              </a:rPr>
              <a:t>　余裕</a:t>
            </a:r>
            <a:r>
              <a:rPr kumimoji="1" lang="ja-JP" altLang="en-US" dirty="0" smtClean="0">
                <a:latin typeface="+mn-ea"/>
              </a:rPr>
              <a:t>が無いことを示している。</a:t>
            </a:r>
            <a:endParaRPr kumimoji="1" lang="en-US" altLang="ja-JP" dirty="0" smtClean="0">
              <a:latin typeface="+mn-ea"/>
            </a:endParaRPr>
          </a:p>
          <a:p>
            <a:r>
              <a:rPr kumimoji="1" lang="ja-JP" altLang="en-US" dirty="0" smtClean="0">
                <a:latin typeface="+mn-ea"/>
              </a:rPr>
              <a:t>・事務事業を見直し、行政コストを減らしていくと同時に、市税等基幹収入の確保のため</a:t>
            </a:r>
            <a:endParaRPr kumimoji="1" lang="en-US" altLang="ja-JP" dirty="0" smtClean="0">
              <a:latin typeface="+mn-ea"/>
            </a:endParaRPr>
          </a:p>
          <a:p>
            <a:r>
              <a:rPr kumimoji="1" lang="ja-JP" altLang="en-US" dirty="0">
                <a:latin typeface="+mn-ea"/>
              </a:rPr>
              <a:t>　</a:t>
            </a:r>
            <a:r>
              <a:rPr kumimoji="1" lang="ja-JP" altLang="en-US" dirty="0" smtClean="0">
                <a:latin typeface="+mn-ea"/>
              </a:rPr>
              <a:t>様々な施策を打ち出していく必要がある。</a:t>
            </a:r>
            <a:endParaRPr kumimoji="1" lang="en-US" altLang="ja-JP" dirty="0" smtClean="0">
              <a:latin typeface="+mn-ea"/>
            </a:endParaRPr>
          </a:p>
          <a:p>
            <a:endParaRPr kumimoji="1" lang="ja-JP" altLang="en-US" dirty="0"/>
          </a:p>
        </p:txBody>
      </p:sp>
    </p:spTree>
    <p:extLst>
      <p:ext uri="{BB962C8B-B14F-4D97-AF65-F5344CB8AC3E}">
        <p14:creationId xmlns:p14="http://schemas.microsoft.com/office/powerpoint/2010/main" val="98652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80160" y="1085559"/>
            <a:ext cx="6647974" cy="369332"/>
          </a:xfrm>
          <a:prstGeom prst="rect">
            <a:avLst/>
          </a:prstGeom>
          <a:noFill/>
        </p:spPr>
        <p:txBody>
          <a:bodyPr wrap="none" rtlCol="0">
            <a:spAutoFit/>
          </a:bodyPr>
          <a:lstStyle/>
          <a:p>
            <a:r>
              <a:rPr kumimoji="1" lang="ja-JP" altLang="en-US" dirty="0" smtClean="0"/>
              <a:t>６．歳入はどのくらい税金等でまかなわれているか（自律性）</a:t>
            </a:r>
            <a:endParaRPr kumimoji="1" lang="ja-JP" altLang="en-US" dirty="0"/>
          </a:p>
        </p:txBody>
      </p:sp>
      <p:sp>
        <p:nvSpPr>
          <p:cNvPr id="4" name="テキスト ボックス 3"/>
          <p:cNvSpPr txBox="1"/>
          <p:nvPr/>
        </p:nvSpPr>
        <p:spPr>
          <a:xfrm>
            <a:off x="620826" y="313505"/>
            <a:ext cx="10988906" cy="461665"/>
          </a:xfrm>
          <a:prstGeom prst="rect">
            <a:avLst/>
          </a:prstGeom>
          <a:solidFill>
            <a:schemeClr val="accent1">
              <a:lumMod val="75000"/>
            </a:schemeClr>
          </a:solidFill>
        </p:spPr>
        <p:txBody>
          <a:bodyPr wrap="none" rtlCol="0">
            <a:spAutoFit/>
          </a:bodyPr>
          <a:lstStyle/>
          <a:p>
            <a:r>
              <a:rPr kumimoji="1" lang="ja-JP" altLang="en-US" sz="2400" dirty="0" smtClean="0">
                <a:solidFill>
                  <a:schemeClr val="bg1"/>
                </a:solidFill>
                <a:effectLst>
                  <a:outerShdw blurRad="38100" dist="38100" dir="2700000" algn="tl">
                    <a:srgbClr val="000000">
                      <a:alpha val="43137"/>
                    </a:srgbClr>
                  </a:outerShdw>
                </a:effectLst>
              </a:rPr>
              <a:t>平成</a:t>
            </a:r>
            <a:r>
              <a:rPr kumimoji="1" lang="en-US" altLang="ja-JP" sz="2400" dirty="0" smtClean="0">
                <a:solidFill>
                  <a:schemeClr val="bg1"/>
                </a:solidFill>
                <a:effectLst>
                  <a:outerShdw blurRad="38100" dist="38100" dir="2700000" algn="tl">
                    <a:srgbClr val="000000">
                      <a:alpha val="43137"/>
                    </a:srgbClr>
                  </a:outerShdw>
                </a:effectLst>
              </a:rPr>
              <a:t>28</a:t>
            </a:r>
            <a:r>
              <a:rPr kumimoji="1" lang="ja-JP" altLang="en-US" sz="2400" dirty="0" smtClean="0">
                <a:solidFill>
                  <a:schemeClr val="bg1"/>
                </a:solidFill>
                <a:effectLst>
                  <a:outerShdw blurRad="38100" dist="38100" dir="2700000" algn="tl">
                    <a:srgbClr val="000000">
                      <a:alpha val="43137"/>
                    </a:srgbClr>
                  </a:outerShdw>
                </a:effectLst>
              </a:rPr>
              <a:t>年度　矢板市財務書類からわかる各種財務指標について（一般会計等）</a:t>
            </a:r>
            <a:endParaRPr kumimoji="1" lang="ja-JP" altLang="en-US" sz="2400" dirty="0">
              <a:solidFill>
                <a:schemeClr val="bg1"/>
              </a:solidFill>
              <a:effectLst>
                <a:outerShdw blurRad="38100" dist="38100" dir="2700000" algn="tl">
                  <a:srgbClr val="000000">
                    <a:alpha val="43137"/>
                  </a:srgbClr>
                </a:outerShdw>
              </a:effectLst>
            </a:endParaRPr>
          </a:p>
        </p:txBody>
      </p:sp>
      <p:graphicFrame>
        <p:nvGraphicFramePr>
          <p:cNvPr id="5" name="表 4"/>
          <p:cNvGraphicFramePr>
            <a:graphicFrameLocks noGrp="1"/>
          </p:cNvGraphicFramePr>
          <p:nvPr>
            <p:extLst>
              <p:ext uri="{D42A27DB-BD31-4B8C-83A1-F6EECF244321}">
                <p14:modId xmlns:p14="http://schemas.microsoft.com/office/powerpoint/2010/main" val="3834881373"/>
              </p:ext>
            </p:extLst>
          </p:nvPr>
        </p:nvGraphicFramePr>
        <p:xfrm>
          <a:off x="1379604" y="1454890"/>
          <a:ext cx="9187128" cy="948038"/>
        </p:xfrm>
        <a:graphic>
          <a:graphicData uri="http://schemas.openxmlformats.org/drawingml/2006/table">
            <a:tbl>
              <a:tblPr firstRow="1" bandRow="1">
                <a:tableStyleId>{5C22544A-7EE6-4342-B048-85BDC9FD1C3A}</a:tableStyleId>
              </a:tblPr>
              <a:tblGrid>
                <a:gridCol w="1531188">
                  <a:extLst>
                    <a:ext uri="{9D8B030D-6E8A-4147-A177-3AD203B41FA5}">
                      <a16:colId xmlns:a16="http://schemas.microsoft.com/office/drawing/2014/main" val="736113122"/>
                    </a:ext>
                  </a:extLst>
                </a:gridCol>
                <a:gridCol w="1531188">
                  <a:extLst>
                    <a:ext uri="{9D8B030D-6E8A-4147-A177-3AD203B41FA5}">
                      <a16:colId xmlns:a16="http://schemas.microsoft.com/office/drawing/2014/main" val="1470405957"/>
                    </a:ext>
                  </a:extLst>
                </a:gridCol>
                <a:gridCol w="1531188">
                  <a:extLst>
                    <a:ext uri="{9D8B030D-6E8A-4147-A177-3AD203B41FA5}">
                      <a16:colId xmlns:a16="http://schemas.microsoft.com/office/drawing/2014/main" val="873101793"/>
                    </a:ext>
                  </a:extLst>
                </a:gridCol>
                <a:gridCol w="1531188">
                  <a:extLst>
                    <a:ext uri="{9D8B030D-6E8A-4147-A177-3AD203B41FA5}">
                      <a16:colId xmlns:a16="http://schemas.microsoft.com/office/drawing/2014/main" val="751623625"/>
                    </a:ext>
                  </a:extLst>
                </a:gridCol>
                <a:gridCol w="1531188">
                  <a:extLst>
                    <a:ext uri="{9D8B030D-6E8A-4147-A177-3AD203B41FA5}">
                      <a16:colId xmlns:a16="http://schemas.microsoft.com/office/drawing/2014/main" val="3755573361"/>
                    </a:ext>
                  </a:extLst>
                </a:gridCol>
                <a:gridCol w="1531188">
                  <a:extLst>
                    <a:ext uri="{9D8B030D-6E8A-4147-A177-3AD203B41FA5}">
                      <a16:colId xmlns:a16="http://schemas.microsoft.com/office/drawing/2014/main" val="3413845689"/>
                    </a:ext>
                  </a:extLst>
                </a:gridCol>
              </a:tblGrid>
              <a:tr h="303572">
                <a:tc>
                  <a:txBody>
                    <a:bodyPr/>
                    <a:lstStyle/>
                    <a:p>
                      <a:r>
                        <a:rPr lang="ja-JP" altLang="en-US" sz="1800" u="none" strike="noStrike" dirty="0" smtClean="0">
                          <a:effectLst/>
                          <a:latin typeface="+mn-ea"/>
                          <a:ea typeface="+mn-ea"/>
                        </a:rPr>
                        <a:t>指標</a:t>
                      </a:r>
                      <a:endParaRPr kumimoji="1" lang="ja-JP" altLang="en-US" dirty="0"/>
                    </a:p>
                  </a:txBody>
                  <a:tcPr/>
                </a:tc>
                <a:tc>
                  <a:txBody>
                    <a:bodyPr/>
                    <a:lstStyle/>
                    <a:p>
                      <a:r>
                        <a:rPr lang="zh-TW" altLang="en-US" sz="1800" u="none" strike="noStrike" dirty="0" smtClean="0">
                          <a:effectLst/>
                          <a:latin typeface="+mn-ea"/>
                          <a:ea typeface="+mn-ea"/>
                        </a:rPr>
                        <a:t>指標（細目）</a:t>
                      </a:r>
                      <a:endParaRPr kumimoji="1" lang="ja-JP" altLang="en-US" dirty="0"/>
                    </a:p>
                  </a:txBody>
                  <a:tcPr/>
                </a:tc>
                <a:tc>
                  <a:txBody>
                    <a:bodyPr/>
                    <a:lstStyle/>
                    <a:p>
                      <a:r>
                        <a:rPr lang="ja-JP" altLang="en-US" sz="1800" u="none" strike="noStrike" dirty="0" smtClean="0">
                          <a:effectLst/>
                          <a:latin typeface="+mn-ea"/>
                          <a:ea typeface="+mn-ea"/>
                        </a:rPr>
                        <a:t>目安</a:t>
                      </a:r>
                      <a:endParaRPr kumimoji="1" lang="ja-JP" altLang="en-US" dirty="0"/>
                    </a:p>
                  </a:txBody>
                  <a:tcPr/>
                </a:tc>
                <a:tc>
                  <a:txBody>
                    <a:bodyPr/>
                    <a:lstStyle/>
                    <a:p>
                      <a:r>
                        <a:rPr lang="en-US" altLang="ja-JP" sz="1800" u="none" strike="noStrike" dirty="0" smtClean="0">
                          <a:effectLst/>
                          <a:latin typeface="+mn-ea"/>
                          <a:ea typeface="+mn-ea"/>
                        </a:rPr>
                        <a:t>H27</a:t>
                      </a:r>
                      <a:endParaRPr kumimoji="1" lang="ja-JP" altLang="en-US" dirty="0"/>
                    </a:p>
                  </a:txBody>
                  <a:tcPr/>
                </a:tc>
                <a:tc>
                  <a:txBody>
                    <a:bodyPr/>
                    <a:lstStyle/>
                    <a:p>
                      <a:r>
                        <a:rPr lang="en-US" altLang="ja-JP" sz="1800" u="none" strike="noStrike" dirty="0" smtClean="0">
                          <a:effectLst/>
                          <a:latin typeface="+mn-ea"/>
                          <a:ea typeface="+mn-ea"/>
                        </a:rPr>
                        <a:t>H28</a:t>
                      </a:r>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b="1" i="0" u="none" strike="noStrike" dirty="0" smtClean="0">
                          <a:solidFill>
                            <a:schemeClr val="lt1"/>
                          </a:solidFill>
                          <a:effectLst/>
                          <a:latin typeface="+mn-ea"/>
                          <a:ea typeface="+mn-ea"/>
                        </a:rPr>
                        <a:t>増減</a:t>
                      </a:r>
                      <a:r>
                        <a:rPr lang="en-US" altLang="ja-JP" sz="1800" b="1" i="0" u="none" strike="noStrike" smtClean="0">
                          <a:solidFill>
                            <a:schemeClr val="lt1"/>
                          </a:solidFill>
                          <a:effectLst/>
                          <a:latin typeface="+mn-ea"/>
                          <a:ea typeface="+mn-ea"/>
                        </a:rPr>
                        <a:t>pts</a:t>
                      </a:r>
                      <a:endParaRPr lang="en-US" altLang="ja-JP" sz="1800" b="0" i="0" u="none" strike="noStrike" dirty="0" smtClean="0">
                        <a:solidFill>
                          <a:srgbClr val="000000"/>
                        </a:solidFill>
                        <a:effectLst/>
                        <a:latin typeface="+mn-ea"/>
                        <a:ea typeface="+mn-ea"/>
                      </a:endParaRPr>
                    </a:p>
                  </a:txBody>
                  <a:tcPr/>
                </a:tc>
                <a:extLst>
                  <a:ext uri="{0D108BD9-81ED-4DB2-BD59-A6C34878D82A}">
                    <a16:rowId xmlns:a16="http://schemas.microsoft.com/office/drawing/2014/main" val="3615801387"/>
                  </a:ext>
                </a:extLst>
              </a:tr>
              <a:tr h="582278">
                <a:tc gridSpan="2">
                  <a:txBody>
                    <a:bodyPr/>
                    <a:lstStyle/>
                    <a:p>
                      <a:pPr algn="l" fontAlgn="b"/>
                      <a:r>
                        <a:rPr lang="ja-JP" altLang="en-US" sz="1800" b="0" i="0" u="none" strike="noStrike" dirty="0" smtClean="0">
                          <a:solidFill>
                            <a:srgbClr val="000000"/>
                          </a:solidFill>
                          <a:effectLst/>
                          <a:latin typeface="+mn-ea"/>
                          <a:ea typeface="+mn-ea"/>
                        </a:rPr>
                        <a:t>受益者負担比率</a:t>
                      </a:r>
                      <a:endParaRPr lang="en-US" altLang="ja-JP" sz="1800" b="0" i="0" u="none" strike="noStrike" dirty="0" smtClean="0">
                        <a:solidFill>
                          <a:srgbClr val="000000"/>
                        </a:solidFill>
                        <a:effectLst/>
                        <a:latin typeface="+mn-ea"/>
                        <a:ea typeface="+mn-ea"/>
                      </a:endParaRPr>
                    </a:p>
                  </a:txBody>
                  <a:tcPr marL="0" marR="0" marT="0" marB="0" anchor="ctr"/>
                </a:tc>
                <a:tc hMerge="1">
                  <a:txBody>
                    <a:bodyPr/>
                    <a:lstStyle/>
                    <a:p>
                      <a:pPr algn="l" fontAlgn="b"/>
                      <a:endParaRPr lang="ja-JP" altLang="en-US" sz="1800" b="0" i="0" u="none" strike="noStrike" dirty="0">
                        <a:solidFill>
                          <a:srgbClr val="000000"/>
                        </a:solidFill>
                        <a:effectLst/>
                        <a:latin typeface="+mn-ea"/>
                        <a:ea typeface="+mn-ea"/>
                      </a:endParaRPr>
                    </a:p>
                  </a:txBody>
                  <a:tcPr marL="0" marR="0" marT="0" marB="0" anchor="b"/>
                </a:tc>
                <a:tc>
                  <a:txBody>
                    <a:bodyPr/>
                    <a:lstStyle/>
                    <a:p>
                      <a:pPr algn="ctr" fontAlgn="b"/>
                      <a:r>
                        <a:rPr lang="en-US" altLang="ja-JP" sz="1800" u="none" strike="noStrike" dirty="0" smtClean="0">
                          <a:effectLst/>
                          <a:latin typeface="+mn-ea"/>
                          <a:ea typeface="+mn-ea"/>
                        </a:rPr>
                        <a:t>3.0%</a:t>
                      </a:r>
                      <a:r>
                        <a:rPr lang="ja-JP" altLang="en-US" sz="1800" u="none" strike="noStrike" dirty="0" smtClean="0">
                          <a:effectLst/>
                          <a:latin typeface="+mn-ea"/>
                          <a:ea typeface="+mn-ea"/>
                        </a:rPr>
                        <a:t>～</a:t>
                      </a:r>
                      <a:r>
                        <a:rPr lang="en-US" altLang="ja-JP" sz="1800" u="none" strike="noStrike" dirty="0" smtClean="0">
                          <a:effectLst/>
                          <a:latin typeface="+mn-ea"/>
                          <a:ea typeface="+mn-ea"/>
                        </a:rPr>
                        <a:t>8.0%</a:t>
                      </a:r>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u="none" strike="noStrike" dirty="0" smtClean="0">
                          <a:effectLst/>
                          <a:latin typeface="+mn-ea"/>
                          <a:ea typeface="+mn-ea"/>
                        </a:rPr>
                        <a:t>-</a:t>
                      </a:r>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u="none" strike="noStrike" dirty="0" smtClean="0">
                          <a:solidFill>
                            <a:srgbClr val="FF0000"/>
                          </a:solidFill>
                          <a:effectLst/>
                          <a:latin typeface="+mn-ea"/>
                          <a:ea typeface="+mn-ea"/>
                        </a:rPr>
                        <a:t>2.5%</a:t>
                      </a:r>
                      <a:endParaRPr lang="en-US" altLang="ja-JP" sz="1800" b="0" i="0" u="none" strike="noStrike" dirty="0">
                        <a:solidFill>
                          <a:srgbClr val="FF0000"/>
                        </a:solidFill>
                        <a:effectLst/>
                        <a:latin typeface="+mn-ea"/>
                        <a:ea typeface="+mn-ea"/>
                      </a:endParaRPr>
                    </a:p>
                  </a:txBody>
                  <a:tcPr marL="0" marR="0" marT="0" marB="0" anchor="ctr"/>
                </a:tc>
                <a:tc>
                  <a:txBody>
                    <a:bodyPr/>
                    <a:lstStyle/>
                    <a:p>
                      <a:pPr algn="r" fontAlgn="b"/>
                      <a:r>
                        <a:rPr lang="en-US" altLang="ja-JP" sz="1800" b="0" i="0" u="none" strike="noStrike" dirty="0" smtClean="0">
                          <a:solidFill>
                            <a:schemeClr val="dk1"/>
                          </a:solidFill>
                          <a:effectLst/>
                          <a:latin typeface="+mn-ea"/>
                          <a:ea typeface="+mn-ea"/>
                        </a:rPr>
                        <a:t>-</a:t>
                      </a:r>
                      <a:endParaRPr lang="en-US" altLang="ja-JP" sz="1800" b="0" i="0" u="none" strike="noStrike" dirty="0">
                        <a:solidFill>
                          <a:srgbClr val="000000"/>
                        </a:solidFill>
                        <a:effectLst/>
                        <a:latin typeface="+mn-ea"/>
                        <a:ea typeface="+mn-ea"/>
                      </a:endParaRPr>
                    </a:p>
                  </a:txBody>
                  <a:tcPr marL="0" marR="0" marT="0" marB="0" anchor="ctr"/>
                </a:tc>
                <a:extLst>
                  <a:ext uri="{0D108BD9-81ED-4DB2-BD59-A6C34878D82A}">
                    <a16:rowId xmlns:a16="http://schemas.microsoft.com/office/drawing/2014/main" val="2510429289"/>
                  </a:ext>
                </a:extLst>
              </a:tr>
            </a:tbl>
          </a:graphicData>
        </a:graphic>
      </p:graphicFrame>
      <p:sp>
        <p:nvSpPr>
          <p:cNvPr id="6" name="テキスト ボックス 5"/>
          <p:cNvSpPr txBox="1"/>
          <p:nvPr/>
        </p:nvSpPr>
        <p:spPr>
          <a:xfrm>
            <a:off x="1033354" y="4845658"/>
            <a:ext cx="9879628" cy="92333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0325" cap="rnd" cmpd="dbl">
            <a:solidFill>
              <a:schemeClr val="accent1"/>
            </a:solidFill>
            <a:prstDash val="sysDash"/>
            <a:bevel/>
          </a:ln>
        </p:spPr>
        <p:txBody>
          <a:bodyPr wrap="none" rtlCol="0">
            <a:spAutoFit/>
            <a:scene3d>
              <a:camera prst="orthographicFront"/>
              <a:lightRig rig="threePt" dir="t"/>
            </a:scene3d>
            <a:sp3d extrusionH="57150">
              <a:bevelT w="38100" h="38100"/>
            </a:sp3d>
          </a:bodyPr>
          <a:lstStyle/>
          <a:p>
            <a:r>
              <a:rPr kumimoji="1" lang="ja-JP" altLang="en-US" b="1" dirty="0" smtClean="0">
                <a:effectLst>
                  <a:outerShdw blurRad="38100" dist="38100" dir="2700000" algn="tl">
                    <a:srgbClr val="000000">
                      <a:alpha val="43137"/>
                    </a:srgbClr>
                  </a:outerShdw>
                </a:effectLst>
              </a:rPr>
              <a:t>分析</a:t>
            </a:r>
            <a:endParaRPr kumimoji="1" lang="en-US" altLang="ja-JP" b="1" dirty="0" smtClean="0">
              <a:effectLst>
                <a:outerShdw blurRad="38100" dist="38100" dir="2700000" algn="tl">
                  <a:srgbClr val="000000">
                    <a:alpha val="43137"/>
                  </a:srgbClr>
                </a:outerShdw>
              </a:effectLst>
            </a:endParaRPr>
          </a:p>
          <a:p>
            <a:r>
              <a:rPr kumimoji="1" lang="ja-JP" altLang="en-US" dirty="0" smtClean="0">
                <a:latin typeface="+mn-ea"/>
              </a:rPr>
              <a:t>・今後、使用料・手数料など諸収入について、適正な受益者負担となるよう、見直しが必要で</a:t>
            </a:r>
            <a:r>
              <a:rPr kumimoji="1" lang="en-US" altLang="ja-JP" dirty="0" smtClean="0">
                <a:latin typeface="+mn-ea"/>
              </a:rPr>
              <a:t/>
            </a:r>
            <a:br>
              <a:rPr kumimoji="1" lang="en-US" altLang="ja-JP" dirty="0" smtClean="0">
                <a:latin typeface="+mn-ea"/>
              </a:rPr>
            </a:br>
            <a:r>
              <a:rPr kumimoji="1" lang="ja-JP" altLang="en-US" dirty="0" smtClean="0">
                <a:latin typeface="+mn-ea"/>
              </a:rPr>
              <a:t>　ある。</a:t>
            </a:r>
            <a:endParaRPr kumimoji="1" lang="ja-JP" altLang="en-US" dirty="0"/>
          </a:p>
        </p:txBody>
      </p:sp>
    </p:spTree>
    <p:extLst>
      <p:ext uri="{BB962C8B-B14F-4D97-AF65-F5344CB8AC3E}">
        <p14:creationId xmlns:p14="http://schemas.microsoft.com/office/powerpoint/2010/main" val="1084088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915952009"/>
              </p:ext>
            </p:extLst>
          </p:nvPr>
        </p:nvGraphicFramePr>
        <p:xfrm>
          <a:off x="583324" y="1283403"/>
          <a:ext cx="10972800" cy="3251088"/>
        </p:xfrm>
        <a:graphic>
          <a:graphicData uri="http://schemas.openxmlformats.org/drawingml/2006/table">
            <a:tbl>
              <a:tblPr firstRow="1" bandRow="1">
                <a:tableStyleId>{5C22544A-7EE6-4342-B048-85BDC9FD1C3A}</a:tableStyleId>
              </a:tblPr>
              <a:tblGrid>
                <a:gridCol w="3462203">
                  <a:extLst>
                    <a:ext uri="{9D8B030D-6E8A-4147-A177-3AD203B41FA5}">
                      <a16:colId xmlns:a16="http://schemas.microsoft.com/office/drawing/2014/main" val="2997490195"/>
                    </a:ext>
                  </a:extLst>
                </a:gridCol>
                <a:gridCol w="3852997">
                  <a:extLst>
                    <a:ext uri="{9D8B030D-6E8A-4147-A177-3AD203B41FA5}">
                      <a16:colId xmlns:a16="http://schemas.microsoft.com/office/drawing/2014/main" val="259311593"/>
                    </a:ext>
                  </a:extLst>
                </a:gridCol>
                <a:gridCol w="3657600">
                  <a:extLst>
                    <a:ext uri="{9D8B030D-6E8A-4147-A177-3AD203B41FA5}">
                      <a16:colId xmlns:a16="http://schemas.microsoft.com/office/drawing/2014/main" val="3807778055"/>
                    </a:ext>
                  </a:extLst>
                </a:gridCol>
              </a:tblGrid>
              <a:tr h="233664">
                <a:tc>
                  <a:txBody>
                    <a:bodyPr/>
                    <a:lstStyle/>
                    <a:p>
                      <a:r>
                        <a:rPr kumimoji="1" lang="ja-JP" altLang="en-US" dirty="0" smtClean="0"/>
                        <a:t>一般会計等</a:t>
                      </a:r>
                      <a:endParaRPr kumimoji="1" lang="ja-JP" altLang="en-US" dirty="0"/>
                    </a:p>
                  </a:txBody>
                  <a:tcPr anchor="ctr"/>
                </a:tc>
                <a:tc>
                  <a:txBody>
                    <a:bodyPr/>
                    <a:lstStyle/>
                    <a:p>
                      <a:r>
                        <a:rPr kumimoji="1" lang="ja-JP" altLang="en-US" dirty="0" smtClean="0"/>
                        <a:t>全体会計</a:t>
                      </a:r>
                      <a:endParaRPr kumimoji="1" lang="ja-JP" altLang="en-US" dirty="0"/>
                    </a:p>
                  </a:txBody>
                  <a:tcPr anchor="ctr"/>
                </a:tc>
                <a:tc>
                  <a:txBody>
                    <a:bodyPr/>
                    <a:lstStyle/>
                    <a:p>
                      <a:r>
                        <a:rPr kumimoji="1" lang="ja-JP" altLang="en-US" dirty="0" smtClean="0"/>
                        <a:t>連結会計</a:t>
                      </a:r>
                      <a:endParaRPr kumimoji="1" lang="ja-JP" altLang="en-US" dirty="0"/>
                    </a:p>
                  </a:txBody>
                  <a:tcPr anchor="ctr"/>
                </a:tc>
                <a:extLst>
                  <a:ext uri="{0D108BD9-81ED-4DB2-BD59-A6C34878D82A}">
                    <a16:rowId xmlns:a16="http://schemas.microsoft.com/office/drawing/2014/main" val="4127919172"/>
                  </a:ext>
                </a:extLst>
              </a:tr>
              <a:tr h="233664">
                <a:tc>
                  <a:txBody>
                    <a:bodyPr/>
                    <a:lstStyle/>
                    <a:p>
                      <a:r>
                        <a:rPr kumimoji="1" lang="ja-JP" altLang="en-US" sz="1600" dirty="0" smtClean="0"/>
                        <a:t>一般会計</a:t>
                      </a:r>
                      <a:endParaRPr kumimoji="1" lang="ja-JP" altLang="en-US" sz="1600" dirty="0"/>
                    </a:p>
                  </a:txBody>
                  <a:tcPr anchor="ctr"/>
                </a:tc>
                <a:tc>
                  <a:txBody>
                    <a:bodyPr/>
                    <a:lstStyle/>
                    <a:p>
                      <a:r>
                        <a:rPr kumimoji="1" lang="ja-JP" altLang="ja-JP" sz="1600" kern="1200" dirty="0" smtClean="0">
                          <a:solidFill>
                            <a:schemeClr val="dk1"/>
                          </a:solidFill>
                          <a:effectLst/>
                          <a:latin typeface="+mn-lt"/>
                          <a:ea typeface="+mn-ea"/>
                          <a:cs typeface="+mn-cs"/>
                        </a:rPr>
                        <a:t>介護保険特別会計</a:t>
                      </a:r>
                      <a:endParaRPr kumimoji="1" lang="ja-JP" altLang="en-US" sz="1600" dirty="0"/>
                    </a:p>
                  </a:txBody>
                  <a:tcPr anchor="ctr"/>
                </a:tc>
                <a:tc>
                  <a:txBody>
                    <a:bodyPr/>
                    <a:lstStyle/>
                    <a:p>
                      <a:r>
                        <a:rPr kumimoji="1" lang="ja-JP" altLang="ja-JP" sz="1600" kern="1200" dirty="0" smtClean="0">
                          <a:solidFill>
                            <a:schemeClr val="dk1"/>
                          </a:solidFill>
                          <a:effectLst/>
                          <a:latin typeface="+mn-lt"/>
                          <a:ea typeface="+mn-ea"/>
                          <a:cs typeface="+mn-cs"/>
                        </a:rPr>
                        <a:t>塩谷広域行政組合</a:t>
                      </a:r>
                      <a:r>
                        <a:rPr kumimoji="1" lang="ja-JP" altLang="en-US" sz="1600" kern="1200" dirty="0" smtClean="0">
                          <a:solidFill>
                            <a:schemeClr val="dk1"/>
                          </a:solidFill>
                          <a:effectLst/>
                          <a:latin typeface="+mn-lt"/>
                          <a:ea typeface="+mn-ea"/>
                          <a:cs typeface="+mn-cs"/>
                        </a:rPr>
                        <a:t>（</a:t>
                      </a:r>
                      <a:r>
                        <a:rPr kumimoji="1" lang="en-US" altLang="ja-JP" sz="1600" kern="1200" dirty="0" smtClean="0">
                          <a:solidFill>
                            <a:schemeClr val="dk1"/>
                          </a:solidFill>
                          <a:effectLst/>
                          <a:latin typeface="+mn-lt"/>
                          <a:ea typeface="+mn-ea"/>
                          <a:cs typeface="+mn-cs"/>
                        </a:rPr>
                        <a:t>※</a:t>
                      </a:r>
                      <a:r>
                        <a:rPr kumimoji="1" lang="ja-JP" altLang="en-US" sz="1600" kern="1200" dirty="0" smtClean="0">
                          <a:solidFill>
                            <a:schemeClr val="dk1"/>
                          </a:solidFill>
                          <a:effectLst/>
                          <a:latin typeface="+mn-lt"/>
                          <a:ea typeface="+mn-ea"/>
                          <a:cs typeface="+mn-cs"/>
                        </a:rPr>
                        <a:t>２）</a:t>
                      </a:r>
                      <a:endParaRPr kumimoji="1" lang="ja-JP" altLang="en-US" sz="1600" dirty="0"/>
                    </a:p>
                  </a:txBody>
                  <a:tcPr anchor="ctr"/>
                </a:tc>
                <a:extLst>
                  <a:ext uri="{0D108BD9-81ED-4DB2-BD59-A6C34878D82A}">
                    <a16:rowId xmlns:a16="http://schemas.microsoft.com/office/drawing/2014/main" val="2074264074"/>
                  </a:ext>
                </a:extLst>
              </a:tr>
              <a:tr h="408912">
                <a:tc>
                  <a:txBody>
                    <a:bodyPr/>
                    <a:lstStyle/>
                    <a:p>
                      <a:r>
                        <a:rPr kumimoji="1" lang="ja-JP" altLang="en-US" sz="1600" dirty="0" smtClean="0"/>
                        <a:t>コリーナ矢板排水処理事業特別会計</a:t>
                      </a:r>
                      <a:endParaRPr kumimoji="1" lang="ja-JP" altLang="en-US" sz="1600" dirty="0"/>
                    </a:p>
                  </a:txBody>
                  <a:tcPr anchor="ctr"/>
                </a:tc>
                <a:tc>
                  <a:txBody>
                    <a:bodyPr/>
                    <a:lstStyle/>
                    <a:p>
                      <a:r>
                        <a:rPr kumimoji="1" lang="ja-JP" altLang="ja-JP" sz="1600" kern="1200" dirty="0" smtClean="0">
                          <a:solidFill>
                            <a:schemeClr val="dk1"/>
                          </a:solidFill>
                          <a:effectLst/>
                          <a:latin typeface="+mn-lt"/>
                          <a:ea typeface="+mn-ea"/>
                          <a:cs typeface="+mn-cs"/>
                        </a:rPr>
                        <a:t>国民健康保険特別会計</a:t>
                      </a:r>
                      <a:endParaRPr kumimoji="1" lang="ja-JP" altLang="en-US" sz="1600" dirty="0"/>
                    </a:p>
                  </a:txBody>
                  <a:tcPr anchor="ctr"/>
                </a:tc>
                <a:tc>
                  <a:txBody>
                    <a:bodyPr/>
                    <a:lstStyle/>
                    <a:p>
                      <a:r>
                        <a:rPr kumimoji="1" lang="ja-JP" altLang="ja-JP" sz="1600" kern="1200" dirty="0" smtClean="0">
                          <a:solidFill>
                            <a:schemeClr val="dk1"/>
                          </a:solidFill>
                          <a:effectLst/>
                          <a:latin typeface="+mn-lt"/>
                          <a:ea typeface="+mn-ea"/>
                          <a:cs typeface="+mn-cs"/>
                        </a:rPr>
                        <a:t>栃木県市町村総合事務組合</a:t>
                      </a:r>
                      <a:endParaRPr kumimoji="1" lang="ja-JP" altLang="en-US" sz="1600" dirty="0"/>
                    </a:p>
                  </a:txBody>
                  <a:tcPr anchor="ctr"/>
                </a:tc>
                <a:extLst>
                  <a:ext uri="{0D108BD9-81ED-4DB2-BD59-A6C34878D82A}">
                    <a16:rowId xmlns:a16="http://schemas.microsoft.com/office/drawing/2014/main" val="1713564190"/>
                  </a:ext>
                </a:extLst>
              </a:tr>
              <a:tr h="319508">
                <a:tc>
                  <a:txBody>
                    <a:bodyPr/>
                    <a:lstStyle/>
                    <a:p>
                      <a:endParaRPr kumimoji="1" lang="ja-JP" altLang="en-US" sz="1600" dirty="0"/>
                    </a:p>
                  </a:txBody>
                  <a:tcPr anchor="ctr"/>
                </a:tc>
                <a:tc>
                  <a:txBody>
                    <a:bodyPr/>
                    <a:lstStyle/>
                    <a:p>
                      <a:r>
                        <a:rPr kumimoji="1" lang="ja-JP" altLang="ja-JP" sz="1600" kern="1200" dirty="0" smtClean="0">
                          <a:solidFill>
                            <a:schemeClr val="dk1"/>
                          </a:solidFill>
                          <a:effectLst/>
                          <a:latin typeface="+mn-lt"/>
                          <a:ea typeface="+mn-ea"/>
                          <a:cs typeface="+mn-cs"/>
                        </a:rPr>
                        <a:t>後期高齢者医療特別会計</a:t>
                      </a:r>
                      <a:endParaRPr kumimoji="1" lang="ja-JP" altLang="en-US" sz="1600" dirty="0"/>
                    </a:p>
                  </a:txBody>
                  <a:tcPr anchor="ctr"/>
                </a:tc>
                <a:tc>
                  <a:txBody>
                    <a:bodyPr/>
                    <a:lstStyle/>
                    <a:p>
                      <a:r>
                        <a:rPr kumimoji="1" lang="ja-JP" altLang="ja-JP" sz="1600" kern="1200" dirty="0" smtClean="0">
                          <a:solidFill>
                            <a:schemeClr val="dk1"/>
                          </a:solidFill>
                          <a:effectLst/>
                          <a:latin typeface="+mn-lt"/>
                          <a:ea typeface="+mn-ea"/>
                          <a:cs typeface="+mn-cs"/>
                        </a:rPr>
                        <a:t>栃木県後期高齢者医療広域連合</a:t>
                      </a:r>
                      <a:endParaRPr kumimoji="1" lang="ja-JP" altLang="en-US" sz="1600" dirty="0"/>
                    </a:p>
                  </a:txBody>
                  <a:tcPr anchor="ctr"/>
                </a:tc>
                <a:extLst>
                  <a:ext uri="{0D108BD9-81ED-4DB2-BD59-A6C34878D82A}">
                    <a16:rowId xmlns:a16="http://schemas.microsoft.com/office/drawing/2014/main" val="3177133297"/>
                  </a:ext>
                </a:extLst>
              </a:tr>
              <a:tr h="408912">
                <a:tc>
                  <a:txBody>
                    <a:bodyPr/>
                    <a:lstStyle/>
                    <a:p>
                      <a:endParaRPr kumimoji="1" lang="ja-JP" altLang="en-US" sz="1600" dirty="0"/>
                    </a:p>
                  </a:txBody>
                  <a:tcPr anchor="ctr"/>
                </a:tc>
                <a:tc>
                  <a:txBody>
                    <a:bodyPr/>
                    <a:lstStyle/>
                    <a:p>
                      <a:r>
                        <a:rPr lang="ja-JP" altLang="ja-JP" sz="1600" dirty="0" smtClean="0"/>
                        <a:t>農業集落排水処理事業特別会計</a:t>
                      </a:r>
                      <a:r>
                        <a:rPr kumimoji="1" lang="ja-JP" altLang="en-US" sz="1600" kern="1200" dirty="0" smtClean="0">
                          <a:solidFill>
                            <a:schemeClr val="dk1"/>
                          </a:solidFill>
                          <a:effectLst/>
                          <a:latin typeface="+mn-lt"/>
                          <a:ea typeface="+mn-ea"/>
                          <a:cs typeface="+mn-cs"/>
                        </a:rPr>
                        <a:t>（</a:t>
                      </a:r>
                      <a:r>
                        <a:rPr kumimoji="1" lang="en-US" altLang="ja-JP" sz="1600" kern="1200" dirty="0" smtClean="0">
                          <a:solidFill>
                            <a:schemeClr val="dk1"/>
                          </a:solidFill>
                          <a:effectLst/>
                          <a:latin typeface="+mn-lt"/>
                          <a:ea typeface="+mn-ea"/>
                          <a:cs typeface="+mn-cs"/>
                        </a:rPr>
                        <a:t>※</a:t>
                      </a:r>
                      <a:r>
                        <a:rPr kumimoji="1" lang="ja-JP" altLang="en-US" sz="1600" kern="1200" dirty="0" smtClean="0">
                          <a:solidFill>
                            <a:schemeClr val="dk1"/>
                          </a:solidFill>
                          <a:effectLst/>
                          <a:latin typeface="+mn-lt"/>
                          <a:ea typeface="+mn-ea"/>
                          <a:cs typeface="+mn-cs"/>
                        </a:rPr>
                        <a:t>１）</a:t>
                      </a:r>
                      <a:endParaRPr kumimoji="1" lang="ja-JP" altLang="en-US" sz="1600" dirty="0"/>
                    </a:p>
                  </a:txBody>
                  <a:tcPr anchor="ctr"/>
                </a:tc>
                <a:tc>
                  <a:txBody>
                    <a:bodyPr/>
                    <a:lstStyle/>
                    <a:p>
                      <a:r>
                        <a:rPr kumimoji="1" lang="ja-JP" altLang="ja-JP" sz="1600" kern="1200" dirty="0" smtClean="0">
                          <a:solidFill>
                            <a:schemeClr val="dk1"/>
                          </a:solidFill>
                          <a:effectLst/>
                          <a:latin typeface="+mn-lt"/>
                          <a:ea typeface="+mn-ea"/>
                          <a:cs typeface="+mn-cs"/>
                        </a:rPr>
                        <a:t>公益財団法人 矢板市農業公社</a:t>
                      </a:r>
                      <a:endParaRPr kumimoji="1" lang="ja-JP" altLang="en-US" sz="1600" dirty="0"/>
                    </a:p>
                  </a:txBody>
                  <a:tcPr anchor="ctr"/>
                </a:tc>
                <a:extLst>
                  <a:ext uri="{0D108BD9-81ED-4DB2-BD59-A6C34878D82A}">
                    <a16:rowId xmlns:a16="http://schemas.microsoft.com/office/drawing/2014/main" val="421561451"/>
                  </a:ext>
                </a:extLst>
              </a:tr>
              <a:tr h="408912">
                <a:tc>
                  <a:txBody>
                    <a:bodyPr/>
                    <a:lstStyle/>
                    <a:p>
                      <a:endParaRPr kumimoji="1" lang="ja-JP" altLang="en-US" sz="1600" dirty="0"/>
                    </a:p>
                  </a:txBody>
                  <a:tcPr anchor="ctr"/>
                </a:tc>
                <a:tc>
                  <a:txBody>
                    <a:bodyPr/>
                    <a:lstStyle/>
                    <a:p>
                      <a:r>
                        <a:rPr lang="ja-JP" altLang="ja-JP" sz="1600" dirty="0" smtClean="0"/>
                        <a:t>公共下水道事業特別会計</a:t>
                      </a:r>
                      <a:r>
                        <a:rPr kumimoji="1" lang="ja-JP" altLang="en-US" sz="1600" kern="1200" dirty="0" smtClean="0">
                          <a:solidFill>
                            <a:schemeClr val="dk1"/>
                          </a:solidFill>
                          <a:effectLst/>
                          <a:latin typeface="+mn-lt"/>
                          <a:ea typeface="+mn-ea"/>
                          <a:cs typeface="+mn-cs"/>
                        </a:rPr>
                        <a:t>（</a:t>
                      </a:r>
                      <a:r>
                        <a:rPr kumimoji="1" lang="en-US" altLang="ja-JP" sz="1600" kern="1200" dirty="0" smtClean="0">
                          <a:solidFill>
                            <a:schemeClr val="dk1"/>
                          </a:solidFill>
                          <a:effectLst/>
                          <a:latin typeface="+mn-lt"/>
                          <a:ea typeface="+mn-ea"/>
                          <a:cs typeface="+mn-cs"/>
                        </a:rPr>
                        <a:t>※</a:t>
                      </a:r>
                      <a:r>
                        <a:rPr kumimoji="1" lang="ja-JP" altLang="en-US" sz="1600" kern="1200" dirty="0" smtClean="0">
                          <a:solidFill>
                            <a:schemeClr val="dk1"/>
                          </a:solidFill>
                          <a:effectLst/>
                          <a:latin typeface="+mn-lt"/>
                          <a:ea typeface="+mn-ea"/>
                          <a:cs typeface="+mn-cs"/>
                        </a:rPr>
                        <a:t>１）</a:t>
                      </a:r>
                      <a:endParaRPr kumimoji="1" lang="ja-JP" altLang="en-US" sz="1600" dirty="0"/>
                    </a:p>
                  </a:txBody>
                  <a:tcPr anchor="ctr"/>
                </a:tc>
                <a:tc>
                  <a:txBody>
                    <a:bodyPr/>
                    <a:lstStyle/>
                    <a:p>
                      <a:r>
                        <a:rPr kumimoji="1" lang="ja-JP" altLang="ja-JP" sz="1600" kern="1200" dirty="0" smtClean="0">
                          <a:solidFill>
                            <a:schemeClr val="dk1"/>
                          </a:solidFill>
                          <a:effectLst/>
                          <a:latin typeface="+mn-lt"/>
                          <a:ea typeface="+mn-ea"/>
                          <a:cs typeface="+mn-cs"/>
                        </a:rPr>
                        <a:t>一般財団法人 矢板市施設管理公社</a:t>
                      </a:r>
                      <a:endParaRPr kumimoji="1" lang="ja-JP" altLang="en-US" sz="1600" dirty="0"/>
                    </a:p>
                  </a:txBody>
                  <a:tcPr anchor="ctr"/>
                </a:tc>
                <a:extLst>
                  <a:ext uri="{0D108BD9-81ED-4DB2-BD59-A6C34878D82A}">
                    <a16:rowId xmlns:a16="http://schemas.microsoft.com/office/drawing/2014/main" val="3941217649"/>
                  </a:ext>
                </a:extLst>
              </a:tr>
              <a:tr h="408912">
                <a:tc>
                  <a:txBody>
                    <a:bodyPr/>
                    <a:lstStyle/>
                    <a:p>
                      <a:endParaRPr kumimoji="1" lang="ja-JP" altLang="en-US" sz="1600" dirty="0"/>
                    </a:p>
                  </a:txBody>
                  <a:tcPr anchor="ctr"/>
                </a:tc>
                <a:tc>
                  <a:txBody>
                    <a:bodyPr/>
                    <a:lstStyle/>
                    <a:p>
                      <a:r>
                        <a:rPr kumimoji="1" lang="ja-JP" altLang="ja-JP" sz="1600" kern="1200" dirty="0" smtClean="0">
                          <a:solidFill>
                            <a:schemeClr val="dk1"/>
                          </a:solidFill>
                          <a:effectLst/>
                          <a:latin typeface="+mn-lt"/>
                          <a:ea typeface="+mn-ea"/>
                          <a:cs typeface="+mn-cs"/>
                        </a:rPr>
                        <a:t>木幡宅地造成事業特別会計</a:t>
                      </a:r>
                      <a:r>
                        <a:rPr kumimoji="1" lang="en-US" altLang="ja-JP" sz="1600" kern="1200" dirty="0" smtClean="0">
                          <a:solidFill>
                            <a:schemeClr val="dk1"/>
                          </a:solidFill>
                          <a:effectLst/>
                          <a:latin typeface="+mn-lt"/>
                          <a:ea typeface="+mn-ea"/>
                          <a:cs typeface="+mn-cs"/>
                        </a:rPr>
                        <a:t>(H29</a:t>
                      </a:r>
                      <a:r>
                        <a:rPr kumimoji="1" lang="ja-JP" altLang="en-US" sz="1600" kern="1200" dirty="0" smtClean="0">
                          <a:solidFill>
                            <a:schemeClr val="dk1"/>
                          </a:solidFill>
                          <a:effectLst/>
                          <a:latin typeface="+mn-lt"/>
                          <a:ea typeface="+mn-ea"/>
                          <a:cs typeface="+mn-cs"/>
                        </a:rPr>
                        <a:t>まで</a:t>
                      </a:r>
                      <a:r>
                        <a:rPr kumimoji="1" lang="en-US" altLang="ja-JP" sz="1600" kern="1200" dirty="0" smtClean="0">
                          <a:solidFill>
                            <a:schemeClr val="dk1"/>
                          </a:solidFill>
                          <a:effectLst/>
                          <a:latin typeface="+mn-lt"/>
                          <a:ea typeface="+mn-ea"/>
                          <a:cs typeface="+mn-cs"/>
                        </a:rPr>
                        <a:t>)</a:t>
                      </a:r>
                      <a:endParaRPr kumimoji="1" lang="ja-JP" altLang="en-US" sz="1600" dirty="0"/>
                    </a:p>
                  </a:txBody>
                  <a:tcPr anchor="ctr"/>
                </a:tc>
                <a:tc>
                  <a:txBody>
                    <a:bodyPr/>
                    <a:lstStyle/>
                    <a:p>
                      <a:r>
                        <a:rPr kumimoji="1" lang="ja-JP" altLang="ja-JP" sz="1600" kern="1200" dirty="0" smtClean="0">
                          <a:solidFill>
                            <a:schemeClr val="dk1"/>
                          </a:solidFill>
                          <a:effectLst/>
                          <a:latin typeface="+mn-lt"/>
                          <a:ea typeface="+mn-ea"/>
                          <a:cs typeface="+mn-cs"/>
                        </a:rPr>
                        <a:t>公益社団法人 矢板市シルバー人材センター</a:t>
                      </a:r>
                      <a:endParaRPr kumimoji="1" lang="ja-JP" altLang="en-US" sz="1600" dirty="0"/>
                    </a:p>
                  </a:txBody>
                  <a:tcPr anchor="ctr"/>
                </a:tc>
                <a:extLst>
                  <a:ext uri="{0D108BD9-81ED-4DB2-BD59-A6C34878D82A}">
                    <a16:rowId xmlns:a16="http://schemas.microsoft.com/office/drawing/2014/main" val="3450401398"/>
                  </a:ext>
                </a:extLst>
              </a:tr>
              <a:tr h="408912">
                <a:tc>
                  <a:txBody>
                    <a:bodyPr/>
                    <a:lstStyle/>
                    <a:p>
                      <a:endParaRPr kumimoji="1" lang="ja-JP" altLang="en-US" sz="1600" dirty="0"/>
                    </a:p>
                  </a:txBody>
                  <a:tcPr anchor="ctr"/>
                </a:tc>
                <a:tc>
                  <a:txBody>
                    <a:bodyPr/>
                    <a:lstStyle/>
                    <a:p>
                      <a:r>
                        <a:rPr kumimoji="1" lang="ja-JP" altLang="ja-JP" sz="1600" kern="1200" dirty="0" smtClean="0">
                          <a:solidFill>
                            <a:schemeClr val="dk1"/>
                          </a:solidFill>
                          <a:effectLst/>
                          <a:latin typeface="+mn-lt"/>
                          <a:ea typeface="+mn-ea"/>
                          <a:cs typeface="+mn-cs"/>
                        </a:rPr>
                        <a:t>水道事業会計</a:t>
                      </a:r>
                      <a:endParaRPr kumimoji="1" lang="ja-JP" altLang="en-US" sz="1600" dirty="0"/>
                    </a:p>
                  </a:txBody>
                  <a:tcPr anchor="ctr"/>
                </a:tc>
                <a:tc>
                  <a:txBody>
                    <a:bodyPr/>
                    <a:lstStyle/>
                    <a:p>
                      <a:r>
                        <a:rPr kumimoji="1" lang="ja-JP" altLang="ja-JP" sz="1600" kern="1200" dirty="0" smtClean="0">
                          <a:solidFill>
                            <a:schemeClr val="dk1"/>
                          </a:solidFill>
                          <a:effectLst/>
                          <a:latin typeface="+mn-lt"/>
                          <a:ea typeface="+mn-ea"/>
                          <a:cs typeface="+mn-cs"/>
                        </a:rPr>
                        <a:t>社会福祉法人 矢板市社会福祉協議会</a:t>
                      </a:r>
                      <a:endParaRPr kumimoji="1" lang="ja-JP" altLang="en-US" sz="1600" dirty="0"/>
                    </a:p>
                  </a:txBody>
                  <a:tcPr anchor="ctr"/>
                </a:tc>
                <a:extLst>
                  <a:ext uri="{0D108BD9-81ED-4DB2-BD59-A6C34878D82A}">
                    <a16:rowId xmlns:a16="http://schemas.microsoft.com/office/drawing/2014/main" val="2092289332"/>
                  </a:ext>
                </a:extLst>
              </a:tr>
            </a:tbl>
          </a:graphicData>
        </a:graphic>
      </p:graphicFrame>
      <p:sp>
        <p:nvSpPr>
          <p:cNvPr id="3" name="正方形/長方形 2"/>
          <p:cNvSpPr/>
          <p:nvPr/>
        </p:nvSpPr>
        <p:spPr>
          <a:xfrm>
            <a:off x="583324" y="560875"/>
            <a:ext cx="8773557" cy="707886"/>
          </a:xfrm>
          <a:prstGeom prst="rect">
            <a:avLst/>
          </a:prstGeom>
          <a:noFill/>
        </p:spPr>
        <p:txBody>
          <a:bodyPr wrap="none" lIns="91440" tIns="45720" rIns="91440" bIns="45720">
            <a:spAutoFit/>
          </a:bodyPr>
          <a:lstStyle/>
          <a:p>
            <a:pPr algn="ctr"/>
            <a:r>
              <a:rPr lang="ja-JP" altLang="en-US" sz="4000" b="0" cap="none" spc="0" dirty="0" smtClean="0">
                <a:ln w="0"/>
                <a:solidFill>
                  <a:schemeClr val="tx1"/>
                </a:solidFill>
                <a:effectLst>
                  <a:outerShdw blurRad="38100" dist="19050" dir="2700000" algn="tl" rotWithShape="0">
                    <a:schemeClr val="dk1">
                      <a:alpha val="40000"/>
                    </a:schemeClr>
                  </a:outerShdw>
                </a:effectLst>
              </a:rPr>
              <a:t>矢板市の財務書類の連結対象について</a:t>
            </a:r>
            <a:endParaRPr lang="ja-JP" altLang="en-US" sz="4000" b="0" cap="none" spc="0" dirty="0">
              <a:ln w="0"/>
              <a:solidFill>
                <a:schemeClr val="tx1"/>
              </a:solidFill>
              <a:effectLst>
                <a:outerShdw blurRad="38100" dist="19050" dir="2700000" algn="tl" rotWithShape="0">
                  <a:schemeClr val="dk1">
                    <a:alpha val="40000"/>
                  </a:schemeClr>
                </a:outerShdw>
              </a:effectLst>
            </a:endParaRPr>
          </a:p>
        </p:txBody>
      </p:sp>
      <p:sp>
        <p:nvSpPr>
          <p:cNvPr id="4" name="テキスト ボックス 3"/>
          <p:cNvSpPr txBox="1"/>
          <p:nvPr/>
        </p:nvSpPr>
        <p:spPr>
          <a:xfrm>
            <a:off x="749998" y="4745421"/>
            <a:ext cx="10806126" cy="1200329"/>
          </a:xfrm>
          <a:prstGeom prst="rect">
            <a:avLst/>
          </a:prstGeom>
          <a:noFill/>
        </p:spPr>
        <p:txBody>
          <a:bodyPr wrap="square" rtlCol="0">
            <a:spAutoFit/>
          </a:bodyPr>
          <a:lstStyle/>
          <a:p>
            <a:r>
              <a:rPr kumimoji="1" lang="en-US" altLang="ja-JP" dirty="0" smtClean="0"/>
              <a:t>※</a:t>
            </a:r>
            <a:r>
              <a:rPr kumimoji="1" lang="ja-JP" altLang="en-US" dirty="0" smtClean="0"/>
              <a:t>１　</a:t>
            </a:r>
            <a:r>
              <a:rPr lang="ja-JP" altLang="ja-JP" dirty="0"/>
              <a:t>農業集落排水処理事業特別会計、公共下水道事業特別</a:t>
            </a:r>
            <a:r>
              <a:rPr lang="ja-JP" altLang="ja-JP" dirty="0" smtClean="0"/>
              <a:t>会計</a:t>
            </a:r>
            <a:r>
              <a:rPr lang="ja-JP" altLang="en-US" dirty="0" smtClean="0"/>
              <a:t>については、全体会計に含まれますが、</a:t>
            </a:r>
            <a:endParaRPr lang="en-US" altLang="ja-JP" dirty="0" smtClean="0"/>
          </a:p>
          <a:p>
            <a:r>
              <a:rPr kumimoji="1" lang="ja-JP" altLang="en-US" dirty="0"/>
              <a:t>　</a:t>
            </a:r>
            <a:r>
              <a:rPr kumimoji="1" lang="ja-JP" altLang="en-US" dirty="0" smtClean="0"/>
              <a:t>　　現在、</a:t>
            </a:r>
            <a:r>
              <a:rPr lang="ja-JP" altLang="ja-JP" dirty="0"/>
              <a:t>地方</a:t>
            </a:r>
            <a:r>
              <a:rPr lang="ja-JP" altLang="ja-JP" dirty="0" smtClean="0"/>
              <a:t>公営企業法</a:t>
            </a:r>
            <a:r>
              <a:rPr lang="ja-JP" altLang="ja-JP" dirty="0"/>
              <a:t>適用化移行中</a:t>
            </a:r>
            <a:r>
              <a:rPr lang="ja-JP" altLang="ja-JP" dirty="0" smtClean="0"/>
              <a:t>に</a:t>
            </a:r>
            <a:r>
              <a:rPr lang="ja-JP" altLang="en-US" dirty="0" smtClean="0"/>
              <a:t>つき</a:t>
            </a:r>
            <a:r>
              <a:rPr lang="ja-JP" altLang="ja-JP" dirty="0" smtClean="0"/>
              <a:t>、</a:t>
            </a:r>
            <a:r>
              <a:rPr lang="ja-JP" altLang="ja-JP" dirty="0"/>
              <a:t>統一的な基準での財務書類を</a:t>
            </a:r>
            <a:r>
              <a:rPr lang="ja-JP" altLang="ja-JP" dirty="0" smtClean="0"/>
              <a:t>作成</a:t>
            </a:r>
            <a:r>
              <a:rPr lang="ja-JP" altLang="en-US" dirty="0" smtClean="0"/>
              <a:t>していません。</a:t>
            </a:r>
            <a:endParaRPr lang="en-US" altLang="ja-JP" dirty="0" smtClean="0"/>
          </a:p>
          <a:p>
            <a:r>
              <a:rPr kumimoji="1" lang="en-US" altLang="ja-JP" dirty="0" smtClean="0"/>
              <a:t>※</a:t>
            </a:r>
            <a:r>
              <a:rPr kumimoji="1" lang="ja-JP" altLang="en-US" dirty="0" smtClean="0"/>
              <a:t>２　塩谷広域行政組合については、平成</a:t>
            </a:r>
            <a:r>
              <a:rPr kumimoji="1" lang="en-US" altLang="ja-JP" dirty="0" smtClean="0"/>
              <a:t>28</a:t>
            </a:r>
            <a:r>
              <a:rPr kumimoji="1" lang="ja-JP" altLang="en-US" dirty="0" smtClean="0"/>
              <a:t>年度決算においては日々仕訳団体につき、連結対象外と</a:t>
            </a:r>
            <a:r>
              <a:rPr kumimoji="1" lang="ja-JP" altLang="en-US" dirty="0" err="1" smtClean="0"/>
              <a:t>な</a:t>
            </a:r>
            <a:endParaRPr kumimoji="1" lang="en-US" altLang="ja-JP" dirty="0" smtClean="0"/>
          </a:p>
          <a:p>
            <a:r>
              <a:rPr kumimoji="1" lang="ja-JP" altLang="en-US" dirty="0"/>
              <a:t>　</a:t>
            </a:r>
            <a:r>
              <a:rPr kumimoji="1" lang="ja-JP" altLang="en-US" dirty="0" smtClean="0"/>
              <a:t>　　</a:t>
            </a:r>
            <a:r>
              <a:rPr kumimoji="1" lang="ja-JP" altLang="en-US" dirty="0"/>
              <a:t>っています</a:t>
            </a:r>
            <a:r>
              <a:rPr kumimoji="1" lang="ja-JP" altLang="en-US" dirty="0" smtClean="0"/>
              <a:t>（平成</a:t>
            </a:r>
            <a:r>
              <a:rPr kumimoji="1" lang="en-US" altLang="ja-JP" dirty="0" smtClean="0"/>
              <a:t>29</a:t>
            </a:r>
            <a:r>
              <a:rPr kumimoji="1" lang="ja-JP" altLang="en-US" dirty="0" smtClean="0"/>
              <a:t>年度以降は連結対象）。</a:t>
            </a:r>
            <a:endParaRPr kumimoji="1" lang="ja-JP" altLang="en-US" dirty="0"/>
          </a:p>
        </p:txBody>
      </p:sp>
    </p:spTree>
    <p:extLst>
      <p:ext uri="{BB962C8B-B14F-4D97-AF65-F5344CB8AC3E}">
        <p14:creationId xmlns:p14="http://schemas.microsoft.com/office/powerpoint/2010/main" val="36404692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4788776" y="1466193"/>
            <a:ext cx="7141287" cy="3693319"/>
          </a:xfrm>
          <a:prstGeom prst="rect">
            <a:avLst/>
          </a:prstGeom>
          <a:noFill/>
        </p:spPr>
        <p:txBody>
          <a:bodyPr wrap="square" rtlCol="0">
            <a:spAutoFit/>
          </a:bodyPr>
          <a:lstStyle/>
          <a:p>
            <a:r>
              <a:rPr kumimoji="1" lang="en-US" altLang="ja-JP" dirty="0" smtClean="0"/>
              <a:t>【</a:t>
            </a:r>
            <a:r>
              <a:rPr kumimoji="1" lang="ja-JP" altLang="en-US" dirty="0" smtClean="0"/>
              <a:t>資産の部</a:t>
            </a:r>
            <a:r>
              <a:rPr kumimoji="1" lang="en-US" altLang="ja-JP" dirty="0" smtClean="0"/>
              <a:t>】</a:t>
            </a:r>
            <a:r>
              <a:rPr kumimoji="1" lang="ja-JP" altLang="en-US" dirty="0" smtClean="0"/>
              <a:t>（左側：借方）</a:t>
            </a:r>
            <a:endParaRPr kumimoji="1" lang="en-US" altLang="ja-JP" dirty="0" smtClean="0"/>
          </a:p>
          <a:p>
            <a:r>
              <a:rPr kumimoji="1" lang="ja-JP" altLang="en-US" dirty="0"/>
              <a:t>　</a:t>
            </a:r>
            <a:r>
              <a:rPr kumimoji="1" lang="ja-JP" altLang="en-US" dirty="0" smtClean="0"/>
              <a:t>行政サービスを提供するための各種資産の合計額が計上されます。</a:t>
            </a:r>
            <a:endParaRPr kumimoji="1" lang="en-US" altLang="ja-JP" dirty="0" smtClean="0"/>
          </a:p>
          <a:p>
            <a:r>
              <a:rPr kumimoji="1" lang="ja-JP" altLang="en-US" dirty="0"/>
              <a:t>　</a:t>
            </a:r>
            <a:r>
              <a:rPr kumimoji="1" lang="ja-JP" altLang="en-US" dirty="0" smtClean="0"/>
              <a:t>減価償却累計額（△）は、それぞれの資産価値が経年で減った額</a:t>
            </a:r>
            <a:endParaRPr kumimoji="1" lang="en-US" altLang="ja-JP" dirty="0" smtClean="0"/>
          </a:p>
          <a:p>
            <a:endParaRPr kumimoji="1" lang="en-US" altLang="ja-JP" dirty="0" smtClean="0"/>
          </a:p>
          <a:p>
            <a:r>
              <a:rPr kumimoji="1" lang="en-US" altLang="ja-JP" dirty="0" smtClean="0"/>
              <a:t>【</a:t>
            </a:r>
            <a:r>
              <a:rPr kumimoji="1" lang="ja-JP" altLang="en-US" dirty="0" smtClean="0"/>
              <a:t>負債の部</a:t>
            </a:r>
            <a:r>
              <a:rPr kumimoji="1" lang="en-US" altLang="ja-JP" dirty="0" smtClean="0"/>
              <a:t>】</a:t>
            </a:r>
            <a:r>
              <a:rPr kumimoji="1" lang="ja-JP" altLang="en-US" dirty="0" smtClean="0"/>
              <a:t>（右側：貸方）</a:t>
            </a:r>
            <a:endParaRPr kumimoji="1" lang="en-US" altLang="ja-JP" dirty="0" smtClean="0"/>
          </a:p>
          <a:p>
            <a:r>
              <a:rPr kumimoji="1" lang="ja-JP" altLang="en-US" dirty="0"/>
              <a:t>　</a:t>
            </a:r>
            <a:r>
              <a:rPr kumimoji="1" lang="ja-JP" altLang="en-US" dirty="0" smtClean="0"/>
              <a:t>将来世代の負担となる各種負債の合計額が計上されます。</a:t>
            </a:r>
            <a:endParaRPr kumimoji="1" lang="en-US" altLang="ja-JP" dirty="0" smtClean="0"/>
          </a:p>
          <a:p>
            <a:endParaRPr kumimoji="1" lang="en-US" altLang="ja-JP" dirty="0" smtClean="0"/>
          </a:p>
          <a:p>
            <a:r>
              <a:rPr kumimoji="1" lang="en-US" altLang="ja-JP" dirty="0" smtClean="0"/>
              <a:t>【</a:t>
            </a:r>
            <a:r>
              <a:rPr kumimoji="1" lang="ja-JP" altLang="en-US" dirty="0" smtClean="0"/>
              <a:t>純資産の部</a:t>
            </a:r>
            <a:r>
              <a:rPr kumimoji="1" lang="en-US" altLang="ja-JP" dirty="0" smtClean="0"/>
              <a:t>】</a:t>
            </a:r>
            <a:r>
              <a:rPr kumimoji="1" lang="ja-JP" altLang="en-US" dirty="0" smtClean="0"/>
              <a:t>（貸方）</a:t>
            </a:r>
            <a:endParaRPr kumimoji="1" lang="en-US" altLang="ja-JP" dirty="0" smtClean="0"/>
          </a:p>
          <a:p>
            <a:r>
              <a:rPr kumimoji="1" lang="ja-JP" altLang="en-US" dirty="0"/>
              <a:t>　</a:t>
            </a:r>
            <a:r>
              <a:rPr kumimoji="1" lang="ja-JP" altLang="en-US" dirty="0" smtClean="0"/>
              <a:t>現在までの世代が負担したものが計上されます。</a:t>
            </a:r>
            <a:endParaRPr kumimoji="1" lang="en-US" altLang="ja-JP" dirty="0" smtClean="0"/>
          </a:p>
          <a:p>
            <a:r>
              <a:rPr kumimoji="1" lang="ja-JP" altLang="en-US" dirty="0"/>
              <a:t>　</a:t>
            </a:r>
            <a:r>
              <a:rPr kumimoji="1" lang="ja-JP" altLang="en-US" dirty="0" smtClean="0"/>
              <a:t>・固定資産等形成分：資産形成のために充当した資源の蓄積</a:t>
            </a:r>
            <a:endParaRPr kumimoji="1" lang="en-US" altLang="ja-JP" dirty="0" smtClean="0"/>
          </a:p>
          <a:p>
            <a:r>
              <a:rPr kumimoji="1" lang="ja-JP" altLang="en-US" dirty="0"/>
              <a:t>　</a:t>
            </a:r>
            <a:r>
              <a:rPr kumimoji="1" lang="ja-JP" altLang="en-US" dirty="0" smtClean="0"/>
              <a:t>・余剰分（不足分）：消費可能な資源の蓄積（現金預金等）</a:t>
            </a:r>
            <a:endParaRPr kumimoji="1" lang="en-US" altLang="ja-JP" dirty="0" smtClean="0"/>
          </a:p>
          <a:p>
            <a:endParaRPr kumimoji="1" lang="en-US" altLang="ja-JP" dirty="0"/>
          </a:p>
          <a:p>
            <a:r>
              <a:rPr kumimoji="1" lang="en-US" altLang="ja-JP" dirty="0" smtClean="0"/>
              <a:t>【</a:t>
            </a:r>
            <a:r>
              <a:rPr kumimoji="1" lang="ja-JP" altLang="en-US" dirty="0" smtClean="0"/>
              <a:t>資産</a:t>
            </a:r>
            <a:r>
              <a:rPr kumimoji="1" lang="en-US" altLang="ja-JP" dirty="0" smtClean="0"/>
              <a:t>】</a:t>
            </a:r>
            <a:r>
              <a:rPr kumimoji="1" lang="ja-JP" altLang="en-US" dirty="0" smtClean="0"/>
              <a:t>＝</a:t>
            </a:r>
            <a:r>
              <a:rPr kumimoji="1" lang="en-US" altLang="ja-JP" dirty="0" smtClean="0"/>
              <a:t>【</a:t>
            </a:r>
            <a:r>
              <a:rPr kumimoji="1" lang="ja-JP" altLang="en-US" dirty="0" smtClean="0"/>
              <a:t>負債</a:t>
            </a:r>
            <a:r>
              <a:rPr kumimoji="1" lang="en-US" altLang="ja-JP" dirty="0" smtClean="0"/>
              <a:t>】</a:t>
            </a:r>
            <a:r>
              <a:rPr kumimoji="1" lang="ja-JP" altLang="en-US" dirty="0" smtClean="0"/>
              <a:t>＋</a:t>
            </a:r>
            <a:r>
              <a:rPr kumimoji="1" lang="en-US" altLang="ja-JP" dirty="0" smtClean="0"/>
              <a:t>【</a:t>
            </a:r>
            <a:r>
              <a:rPr kumimoji="1" lang="ja-JP" altLang="en-US" dirty="0" smtClean="0"/>
              <a:t>純資産</a:t>
            </a:r>
            <a:r>
              <a:rPr kumimoji="1" lang="en-US" altLang="ja-JP" dirty="0" smtClean="0"/>
              <a:t>】</a:t>
            </a:r>
            <a:r>
              <a:rPr kumimoji="1" lang="ja-JP" altLang="en-US" dirty="0" smtClean="0"/>
              <a:t>　</a:t>
            </a:r>
            <a:endParaRPr kumimoji="1" lang="ja-JP" altLang="en-US" dirty="0"/>
          </a:p>
        </p:txBody>
      </p:sp>
      <p:sp>
        <p:nvSpPr>
          <p:cNvPr id="7" name="正方形/長方形 6"/>
          <p:cNvSpPr/>
          <p:nvPr/>
        </p:nvSpPr>
        <p:spPr>
          <a:xfrm>
            <a:off x="4784402" y="262039"/>
            <a:ext cx="3575017" cy="707886"/>
          </a:xfrm>
          <a:prstGeom prst="rect">
            <a:avLst/>
          </a:prstGeom>
          <a:noFill/>
        </p:spPr>
        <p:txBody>
          <a:bodyPr wrap="none" lIns="91440" tIns="45720" rIns="91440" bIns="45720">
            <a:spAutoFit/>
          </a:bodyPr>
          <a:lstStyle/>
          <a:p>
            <a:pPr algn="ctr"/>
            <a:r>
              <a:rPr lang="ja-JP" altLang="en-US" sz="4000" b="0" cap="none" spc="0" dirty="0" smtClean="0">
                <a:ln w="0"/>
                <a:solidFill>
                  <a:schemeClr val="tx1"/>
                </a:solidFill>
                <a:effectLst>
                  <a:outerShdw blurRad="38100" dist="19050" dir="2700000" algn="tl" rotWithShape="0">
                    <a:schemeClr val="dk1">
                      <a:alpha val="40000"/>
                    </a:schemeClr>
                  </a:outerShdw>
                </a:effectLst>
              </a:rPr>
              <a:t>貸借対照表</a:t>
            </a:r>
            <a:r>
              <a:rPr lang="en-US" altLang="ja-JP" sz="4000" b="0" cap="none" spc="0" dirty="0" smtClean="0">
                <a:ln w="0"/>
                <a:solidFill>
                  <a:schemeClr val="tx1"/>
                </a:solidFill>
                <a:effectLst>
                  <a:outerShdw blurRad="38100" dist="19050" dir="2700000" algn="tl" rotWithShape="0">
                    <a:schemeClr val="dk1">
                      <a:alpha val="40000"/>
                    </a:schemeClr>
                  </a:outerShdw>
                </a:effectLst>
              </a:rPr>
              <a:t>(BS)</a:t>
            </a:r>
            <a:endParaRPr lang="ja-JP" altLang="en-US" sz="5400" b="0" cap="none" spc="0" dirty="0">
              <a:ln w="0"/>
              <a:solidFill>
                <a:schemeClr val="tx1"/>
              </a:solidFill>
              <a:effectLst>
                <a:outerShdw blurRad="38100" dist="19050" dir="2700000" algn="tl" rotWithShape="0">
                  <a:schemeClr val="dk1">
                    <a:alpha val="40000"/>
                  </a:schemeClr>
                </a:outerShdw>
              </a:effectLst>
            </a:endParaRPr>
          </a:p>
        </p:txBody>
      </p:sp>
      <p:pic>
        <p:nvPicPr>
          <p:cNvPr id="3" name="図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421" y="0"/>
            <a:ext cx="4845655" cy="6858000"/>
          </a:xfrm>
          <a:prstGeom prst="rect">
            <a:avLst/>
          </a:prstGeom>
        </p:spPr>
      </p:pic>
    </p:spTree>
    <p:extLst>
      <p:ext uri="{BB962C8B-B14F-4D97-AF65-F5344CB8AC3E}">
        <p14:creationId xmlns:p14="http://schemas.microsoft.com/office/powerpoint/2010/main" val="33242235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60749"/>
            <a:ext cx="4355589" cy="5517931"/>
          </a:xfrm>
          <a:prstGeom prst="rect">
            <a:avLst/>
          </a:prstGeom>
        </p:spPr>
      </p:pic>
      <p:sp>
        <p:nvSpPr>
          <p:cNvPr id="3" name="正方形/長方形 2"/>
          <p:cNvSpPr/>
          <p:nvPr/>
        </p:nvSpPr>
        <p:spPr>
          <a:xfrm>
            <a:off x="4317182" y="290614"/>
            <a:ext cx="4746812" cy="707886"/>
          </a:xfrm>
          <a:prstGeom prst="rect">
            <a:avLst/>
          </a:prstGeom>
          <a:noFill/>
        </p:spPr>
        <p:txBody>
          <a:bodyPr wrap="none" lIns="91440" tIns="45720" rIns="91440" bIns="45720">
            <a:spAutoFit/>
          </a:bodyPr>
          <a:lstStyle/>
          <a:p>
            <a:pPr algn="ctr"/>
            <a:r>
              <a:rPr lang="ja-JP" altLang="en-US" sz="4000" b="0" cap="none" spc="0" dirty="0" smtClean="0">
                <a:ln w="0"/>
                <a:solidFill>
                  <a:schemeClr val="tx1"/>
                </a:solidFill>
                <a:effectLst>
                  <a:outerShdw blurRad="38100" dist="19050" dir="2700000" algn="tl" rotWithShape="0">
                    <a:schemeClr val="dk1">
                      <a:alpha val="40000"/>
                    </a:schemeClr>
                  </a:outerShdw>
                </a:effectLst>
              </a:rPr>
              <a:t>行政コスト計算書</a:t>
            </a:r>
            <a:r>
              <a:rPr lang="en-US" altLang="ja-JP" sz="4000" b="0" cap="none" spc="0" dirty="0" smtClean="0">
                <a:ln w="0"/>
                <a:solidFill>
                  <a:schemeClr val="tx1"/>
                </a:solidFill>
                <a:effectLst>
                  <a:outerShdw blurRad="38100" dist="19050" dir="2700000" algn="tl" rotWithShape="0">
                    <a:schemeClr val="dk1">
                      <a:alpha val="40000"/>
                    </a:schemeClr>
                  </a:outerShdw>
                </a:effectLst>
              </a:rPr>
              <a:t>(PL)</a:t>
            </a:r>
            <a:endParaRPr lang="ja-JP" altLang="en-US" sz="5400" b="0" cap="none" spc="0" dirty="0">
              <a:ln w="0"/>
              <a:solidFill>
                <a:schemeClr val="tx1"/>
              </a:solidFill>
              <a:effectLst>
                <a:outerShdw blurRad="38100" dist="19050" dir="2700000" algn="tl" rotWithShape="0">
                  <a:schemeClr val="dk1">
                    <a:alpha val="40000"/>
                  </a:schemeClr>
                </a:outerShdw>
              </a:effectLst>
            </a:endParaRPr>
          </a:p>
        </p:txBody>
      </p:sp>
      <p:sp>
        <p:nvSpPr>
          <p:cNvPr id="4" name="テキスト ボックス 3"/>
          <p:cNvSpPr txBox="1"/>
          <p:nvPr/>
        </p:nvSpPr>
        <p:spPr>
          <a:xfrm>
            <a:off x="4355589" y="1411555"/>
            <a:ext cx="7488750" cy="3416320"/>
          </a:xfrm>
          <a:prstGeom prst="rect">
            <a:avLst/>
          </a:prstGeom>
          <a:noFill/>
        </p:spPr>
        <p:txBody>
          <a:bodyPr wrap="square" rtlCol="0">
            <a:spAutoFit/>
          </a:bodyPr>
          <a:lstStyle/>
          <a:p>
            <a:r>
              <a:rPr kumimoji="1" lang="ja-JP" altLang="en-US" dirty="0" smtClean="0"/>
              <a:t>行政コスト計算書は、一会計期間の資産に結びつかない収益及び費用について集計したものです。</a:t>
            </a:r>
            <a:endParaRPr kumimoji="1" lang="en-US" altLang="ja-JP" dirty="0" smtClean="0"/>
          </a:p>
          <a:p>
            <a:r>
              <a:rPr kumimoji="1" lang="en-US" altLang="ja-JP" dirty="0" smtClean="0"/>
              <a:t>【</a:t>
            </a:r>
            <a:r>
              <a:rPr kumimoji="1" lang="ja-JP" altLang="en-US" dirty="0" smtClean="0"/>
              <a:t>経常費用</a:t>
            </a:r>
            <a:r>
              <a:rPr kumimoji="1" lang="en-US" altLang="ja-JP" dirty="0" smtClean="0"/>
              <a:t>】</a:t>
            </a:r>
          </a:p>
          <a:p>
            <a:r>
              <a:rPr kumimoji="1" lang="ja-JP" altLang="en-US" dirty="0" smtClean="0"/>
              <a:t>　人件費、物件費、移転費用（補助金）などを発生額で計上したもの。</a:t>
            </a:r>
            <a:endParaRPr kumimoji="1" lang="en-US" altLang="ja-JP" dirty="0" smtClean="0"/>
          </a:p>
          <a:p>
            <a:r>
              <a:rPr kumimoji="1" lang="en-US" altLang="ja-JP" dirty="0" smtClean="0"/>
              <a:t>【</a:t>
            </a:r>
            <a:r>
              <a:rPr kumimoji="1" lang="ja-JP" altLang="en-US" dirty="0" smtClean="0"/>
              <a:t>経常収益</a:t>
            </a:r>
            <a:r>
              <a:rPr kumimoji="1" lang="en-US" altLang="ja-JP" dirty="0" smtClean="0"/>
              <a:t>】</a:t>
            </a:r>
          </a:p>
          <a:p>
            <a:r>
              <a:rPr kumimoji="1" lang="ja-JP" altLang="en-US" dirty="0"/>
              <a:t>　</a:t>
            </a:r>
            <a:r>
              <a:rPr kumimoji="1" lang="ja-JP" altLang="en-US" dirty="0" smtClean="0"/>
              <a:t>受益者負担収益のうち経常的なものを計上したもの。</a:t>
            </a:r>
            <a:endParaRPr kumimoji="1" lang="en-US" altLang="ja-JP" dirty="0" smtClean="0"/>
          </a:p>
          <a:p>
            <a:r>
              <a:rPr kumimoji="1" lang="en-US" altLang="ja-JP" dirty="0" smtClean="0"/>
              <a:t>【</a:t>
            </a:r>
            <a:r>
              <a:rPr kumimoji="1" lang="ja-JP" altLang="en-US" dirty="0" smtClean="0"/>
              <a:t>純経常行政コスト</a:t>
            </a:r>
            <a:r>
              <a:rPr kumimoji="1" lang="en-US" altLang="ja-JP" dirty="0" smtClean="0"/>
              <a:t>】</a:t>
            </a:r>
          </a:p>
          <a:p>
            <a:r>
              <a:rPr kumimoji="1" lang="ja-JP" altLang="en-US" dirty="0"/>
              <a:t>　</a:t>
            </a:r>
            <a:r>
              <a:rPr kumimoji="1" lang="ja-JP" altLang="en-US" dirty="0" smtClean="0"/>
              <a:t>経常費用から、受益者負担分を差し引いたもの。</a:t>
            </a:r>
            <a:endParaRPr kumimoji="1" lang="en-US" altLang="ja-JP" dirty="0" smtClean="0"/>
          </a:p>
          <a:p>
            <a:r>
              <a:rPr kumimoji="1" lang="en-US" altLang="ja-JP" dirty="0" smtClean="0"/>
              <a:t>【</a:t>
            </a:r>
            <a:r>
              <a:rPr kumimoji="1" lang="ja-JP" altLang="en-US" dirty="0" smtClean="0"/>
              <a:t>臨時損失・臨時利益</a:t>
            </a:r>
            <a:r>
              <a:rPr kumimoji="1" lang="en-US" altLang="ja-JP" dirty="0" smtClean="0"/>
              <a:t>】</a:t>
            </a:r>
          </a:p>
          <a:p>
            <a:r>
              <a:rPr kumimoji="1" lang="ja-JP" altLang="en-US" dirty="0"/>
              <a:t>　</a:t>
            </a:r>
            <a:r>
              <a:rPr kumimoji="1" lang="ja-JP" altLang="en-US" dirty="0" smtClean="0"/>
              <a:t>臨時に発生する損失・利益で、税を主とする一般財源等で賄うべき</a:t>
            </a:r>
            <a:endParaRPr kumimoji="1" lang="en-US" altLang="ja-JP" dirty="0" smtClean="0"/>
          </a:p>
          <a:p>
            <a:r>
              <a:rPr kumimoji="1" lang="ja-JP" altLang="en-US" dirty="0"/>
              <a:t>　</a:t>
            </a:r>
            <a:r>
              <a:rPr kumimoji="1" lang="ja-JP" altLang="en-US" dirty="0" smtClean="0"/>
              <a:t>ものを算定。</a:t>
            </a:r>
            <a:endParaRPr kumimoji="1" lang="en-US" altLang="ja-JP" dirty="0" smtClean="0"/>
          </a:p>
          <a:p>
            <a:endParaRPr kumimoji="1" lang="en-US" altLang="ja-JP" dirty="0"/>
          </a:p>
        </p:txBody>
      </p:sp>
    </p:spTree>
    <p:extLst>
      <p:ext uri="{BB962C8B-B14F-4D97-AF65-F5344CB8AC3E}">
        <p14:creationId xmlns:p14="http://schemas.microsoft.com/office/powerpoint/2010/main" val="4027062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9438" y="362465"/>
            <a:ext cx="4441390" cy="2771855"/>
          </a:xfrm>
          <a:prstGeom prst="rect">
            <a:avLst/>
          </a:prstGeom>
        </p:spPr>
      </p:pic>
      <p:sp>
        <p:nvSpPr>
          <p:cNvPr id="3" name="正方形/長方形 2"/>
          <p:cNvSpPr/>
          <p:nvPr/>
        </p:nvSpPr>
        <p:spPr>
          <a:xfrm>
            <a:off x="4650828" y="362465"/>
            <a:ext cx="5388014" cy="707886"/>
          </a:xfrm>
          <a:prstGeom prst="rect">
            <a:avLst/>
          </a:prstGeom>
          <a:noFill/>
        </p:spPr>
        <p:txBody>
          <a:bodyPr wrap="none" lIns="91440" tIns="45720" rIns="91440" bIns="45720">
            <a:spAutoFit/>
          </a:bodyPr>
          <a:lstStyle/>
          <a:p>
            <a:pPr algn="ctr"/>
            <a:r>
              <a:rPr lang="ja-JP" altLang="en-US" sz="4000" dirty="0" smtClean="0">
                <a:ln w="0"/>
                <a:effectLst>
                  <a:outerShdw blurRad="38100" dist="19050" dir="2700000" algn="tl" rotWithShape="0">
                    <a:schemeClr val="dk1">
                      <a:alpha val="40000"/>
                    </a:schemeClr>
                  </a:outerShdw>
                </a:effectLst>
              </a:rPr>
              <a:t>純資産</a:t>
            </a:r>
            <a:r>
              <a:rPr lang="ja-JP" altLang="en-US" sz="4000" dirty="0">
                <a:ln w="0"/>
                <a:effectLst>
                  <a:outerShdw blurRad="38100" dist="19050" dir="2700000" algn="tl" rotWithShape="0">
                    <a:schemeClr val="dk1">
                      <a:alpha val="40000"/>
                    </a:schemeClr>
                  </a:outerShdw>
                </a:effectLst>
              </a:rPr>
              <a:t>変動</a:t>
            </a:r>
            <a:r>
              <a:rPr lang="ja-JP" altLang="en-US" sz="4000" b="0" cap="none" spc="0" dirty="0" smtClean="0">
                <a:ln w="0"/>
                <a:solidFill>
                  <a:schemeClr val="tx1"/>
                </a:solidFill>
                <a:effectLst>
                  <a:outerShdw blurRad="38100" dist="19050" dir="2700000" algn="tl" rotWithShape="0">
                    <a:schemeClr val="dk1">
                      <a:alpha val="40000"/>
                    </a:schemeClr>
                  </a:outerShdw>
                </a:effectLst>
              </a:rPr>
              <a:t>計算書</a:t>
            </a:r>
            <a:r>
              <a:rPr lang="en-US" altLang="ja-JP" sz="4000" b="0" cap="none" spc="0" dirty="0" smtClean="0">
                <a:ln w="0"/>
                <a:solidFill>
                  <a:schemeClr val="tx1"/>
                </a:solidFill>
                <a:effectLst>
                  <a:outerShdw blurRad="38100" dist="19050" dir="2700000" algn="tl" rotWithShape="0">
                    <a:schemeClr val="dk1">
                      <a:alpha val="40000"/>
                    </a:schemeClr>
                  </a:outerShdw>
                </a:effectLst>
              </a:rPr>
              <a:t>(NW)</a:t>
            </a:r>
            <a:endParaRPr lang="ja-JP" altLang="en-US" sz="5400" b="0" cap="none" spc="0" dirty="0">
              <a:ln w="0"/>
              <a:solidFill>
                <a:schemeClr val="tx1"/>
              </a:solidFill>
              <a:effectLst>
                <a:outerShdw blurRad="38100" dist="19050" dir="2700000" algn="tl" rotWithShape="0">
                  <a:schemeClr val="dk1">
                    <a:alpha val="40000"/>
                  </a:schemeClr>
                </a:outerShdw>
              </a:effectLst>
            </a:endParaRPr>
          </a:p>
        </p:txBody>
      </p:sp>
      <p:sp>
        <p:nvSpPr>
          <p:cNvPr id="4" name="テキスト ボックス 3"/>
          <p:cNvSpPr txBox="1"/>
          <p:nvPr/>
        </p:nvSpPr>
        <p:spPr>
          <a:xfrm>
            <a:off x="4650828" y="1626343"/>
            <a:ext cx="7074373" cy="3416320"/>
          </a:xfrm>
          <a:prstGeom prst="rect">
            <a:avLst/>
          </a:prstGeom>
          <a:noFill/>
        </p:spPr>
        <p:txBody>
          <a:bodyPr wrap="none" rtlCol="0">
            <a:spAutoFit/>
          </a:bodyPr>
          <a:lstStyle/>
          <a:p>
            <a:r>
              <a:rPr kumimoji="1" lang="ja-JP" altLang="en-US" dirty="0" smtClean="0"/>
              <a:t>　純資産変動計算書は、貸借対照表の</a:t>
            </a:r>
            <a:r>
              <a:rPr kumimoji="1" lang="en-US" altLang="ja-JP" dirty="0" smtClean="0"/>
              <a:t>【</a:t>
            </a:r>
            <a:r>
              <a:rPr kumimoji="1" lang="ja-JP" altLang="en-US" dirty="0"/>
              <a:t>純資産の部</a:t>
            </a:r>
            <a:r>
              <a:rPr kumimoji="1" lang="en-US" altLang="ja-JP" dirty="0" smtClean="0"/>
              <a:t>】</a:t>
            </a:r>
            <a:r>
              <a:rPr kumimoji="1" lang="ja-JP" altLang="en-US" dirty="0" smtClean="0"/>
              <a:t>の一会計年度の</a:t>
            </a:r>
            <a:endParaRPr kumimoji="1" lang="en-US" altLang="ja-JP" dirty="0" smtClean="0"/>
          </a:p>
          <a:p>
            <a:r>
              <a:rPr kumimoji="1" lang="ja-JP" altLang="en-US" dirty="0" smtClean="0"/>
              <a:t>動きを表したものです。</a:t>
            </a:r>
            <a:endParaRPr kumimoji="1" lang="en-US" altLang="ja-JP" dirty="0" smtClean="0"/>
          </a:p>
          <a:p>
            <a:r>
              <a:rPr kumimoji="1" lang="en-US" altLang="ja-JP" dirty="0" smtClean="0"/>
              <a:t>【</a:t>
            </a:r>
            <a:r>
              <a:rPr kumimoji="1" lang="ja-JP" altLang="en-US" dirty="0" smtClean="0"/>
              <a:t>純行政コスト（△）</a:t>
            </a:r>
            <a:r>
              <a:rPr kumimoji="1" lang="en-US" altLang="ja-JP" dirty="0" smtClean="0"/>
              <a:t>】</a:t>
            </a:r>
          </a:p>
          <a:p>
            <a:r>
              <a:rPr kumimoji="1" lang="ja-JP" altLang="en-US" dirty="0" smtClean="0"/>
              <a:t>　行政コスト計算書の純行政コストと一致します。</a:t>
            </a:r>
            <a:endParaRPr kumimoji="1" lang="en-US" altLang="ja-JP" dirty="0" smtClean="0"/>
          </a:p>
          <a:p>
            <a:r>
              <a:rPr kumimoji="1" lang="en-US" altLang="ja-JP" dirty="0" smtClean="0"/>
              <a:t>【</a:t>
            </a:r>
            <a:r>
              <a:rPr kumimoji="1" lang="ja-JP" altLang="en-US" dirty="0"/>
              <a:t>財源</a:t>
            </a:r>
            <a:r>
              <a:rPr kumimoji="1" lang="en-US" altLang="ja-JP" dirty="0" smtClean="0"/>
              <a:t>】</a:t>
            </a:r>
          </a:p>
          <a:p>
            <a:r>
              <a:rPr kumimoji="1" lang="ja-JP" altLang="en-US" dirty="0"/>
              <a:t>　</a:t>
            </a:r>
            <a:r>
              <a:rPr kumimoji="1" lang="ja-JP" altLang="en-US" dirty="0" smtClean="0"/>
              <a:t>地方税、地方交付税などの一般財源、国県支出金などの特定財源を</a:t>
            </a:r>
            <a:endParaRPr kumimoji="1" lang="en-US" altLang="ja-JP" dirty="0" smtClean="0"/>
          </a:p>
          <a:p>
            <a:r>
              <a:rPr kumimoji="1" lang="ja-JP" altLang="en-US" dirty="0" smtClean="0"/>
              <a:t>計上したもの。</a:t>
            </a:r>
            <a:endParaRPr kumimoji="1" lang="en-US" altLang="ja-JP" dirty="0" smtClean="0"/>
          </a:p>
          <a:p>
            <a:r>
              <a:rPr kumimoji="1" lang="en-US" altLang="ja-JP" dirty="0" smtClean="0"/>
              <a:t>【</a:t>
            </a:r>
            <a:r>
              <a:rPr kumimoji="1" lang="ja-JP" altLang="en-US" dirty="0" smtClean="0"/>
              <a:t>本年度差額</a:t>
            </a:r>
            <a:r>
              <a:rPr kumimoji="1" lang="en-US" altLang="ja-JP" dirty="0" smtClean="0"/>
              <a:t>】</a:t>
            </a:r>
          </a:p>
          <a:p>
            <a:r>
              <a:rPr kumimoji="1" lang="ja-JP" altLang="en-US" dirty="0"/>
              <a:t>　</a:t>
            </a:r>
            <a:r>
              <a:rPr kumimoji="1" lang="ja-JP" altLang="en-US" dirty="0" smtClean="0"/>
              <a:t>発生主義ベースでの収支均衡が図られているかを表す項目。</a:t>
            </a:r>
            <a:endParaRPr kumimoji="1" lang="en-US" altLang="ja-JP" dirty="0" smtClean="0"/>
          </a:p>
          <a:p>
            <a:r>
              <a:rPr kumimoji="1" lang="ja-JP" altLang="en-US" dirty="0" smtClean="0"/>
              <a:t>　プラスであれば、現世代の負担によって将来世代も利用可能な資源を</a:t>
            </a:r>
            <a:endParaRPr kumimoji="1" lang="en-US" altLang="ja-JP" dirty="0" smtClean="0"/>
          </a:p>
          <a:p>
            <a:r>
              <a:rPr kumimoji="1" lang="ja-JP" altLang="en-US" dirty="0" smtClean="0"/>
              <a:t>貯蓄したことを意味する一方、マイナスであれば、将来世代が利用可能</a:t>
            </a:r>
            <a:endParaRPr kumimoji="1" lang="en-US" altLang="ja-JP" dirty="0" smtClean="0"/>
          </a:p>
          <a:p>
            <a:r>
              <a:rPr kumimoji="1" lang="ja-JP" altLang="en-US" dirty="0" smtClean="0"/>
              <a:t>な資源を現世代が消費していることを示します。</a:t>
            </a:r>
            <a:endParaRPr kumimoji="1" lang="en-US" altLang="ja-JP" dirty="0"/>
          </a:p>
        </p:txBody>
      </p:sp>
    </p:spTree>
    <p:extLst>
      <p:ext uri="{BB962C8B-B14F-4D97-AF65-F5344CB8AC3E}">
        <p14:creationId xmlns:p14="http://schemas.microsoft.com/office/powerpoint/2010/main" val="37384268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1761" y="-1"/>
            <a:ext cx="3222418" cy="6785319"/>
          </a:xfrm>
          <a:prstGeom prst="rect">
            <a:avLst/>
          </a:prstGeom>
        </p:spPr>
      </p:pic>
      <p:sp>
        <p:nvSpPr>
          <p:cNvPr id="3" name="正方形/長方形 2"/>
          <p:cNvSpPr/>
          <p:nvPr/>
        </p:nvSpPr>
        <p:spPr>
          <a:xfrm>
            <a:off x="5046770" y="362465"/>
            <a:ext cx="4596130" cy="707886"/>
          </a:xfrm>
          <a:prstGeom prst="rect">
            <a:avLst/>
          </a:prstGeom>
          <a:noFill/>
        </p:spPr>
        <p:txBody>
          <a:bodyPr wrap="none" lIns="91440" tIns="45720" rIns="91440" bIns="45720">
            <a:spAutoFit/>
          </a:bodyPr>
          <a:lstStyle/>
          <a:p>
            <a:pPr algn="ctr"/>
            <a:r>
              <a:rPr lang="ja-JP" altLang="en-US" sz="4000" dirty="0" smtClean="0">
                <a:ln w="0"/>
                <a:effectLst>
                  <a:outerShdw blurRad="38100" dist="19050" dir="2700000" algn="tl" rotWithShape="0">
                    <a:schemeClr val="dk1">
                      <a:alpha val="40000"/>
                    </a:schemeClr>
                  </a:outerShdw>
                </a:effectLst>
              </a:rPr>
              <a:t>資金収支</a:t>
            </a:r>
            <a:r>
              <a:rPr lang="ja-JP" altLang="en-US" sz="4000" b="0" cap="none" spc="0" dirty="0" smtClean="0">
                <a:ln w="0"/>
                <a:solidFill>
                  <a:schemeClr val="tx1"/>
                </a:solidFill>
                <a:effectLst>
                  <a:outerShdw blurRad="38100" dist="19050" dir="2700000" algn="tl" rotWithShape="0">
                    <a:schemeClr val="dk1">
                      <a:alpha val="40000"/>
                    </a:schemeClr>
                  </a:outerShdw>
                </a:effectLst>
              </a:rPr>
              <a:t>計算書</a:t>
            </a:r>
            <a:r>
              <a:rPr lang="en-US" altLang="ja-JP" sz="4000" b="0" cap="none" spc="0" dirty="0" smtClean="0">
                <a:ln w="0"/>
                <a:solidFill>
                  <a:schemeClr val="tx1"/>
                </a:solidFill>
                <a:effectLst>
                  <a:outerShdw blurRad="38100" dist="19050" dir="2700000" algn="tl" rotWithShape="0">
                    <a:schemeClr val="dk1">
                      <a:alpha val="40000"/>
                    </a:schemeClr>
                  </a:outerShdw>
                </a:effectLst>
              </a:rPr>
              <a:t>(CF)</a:t>
            </a:r>
            <a:endParaRPr lang="ja-JP" altLang="en-US" sz="5400" b="0" cap="none" spc="0" dirty="0">
              <a:ln w="0"/>
              <a:solidFill>
                <a:schemeClr val="tx1"/>
              </a:solidFill>
              <a:effectLst>
                <a:outerShdw blurRad="38100" dist="19050" dir="2700000" algn="tl" rotWithShape="0">
                  <a:schemeClr val="dk1">
                    <a:alpha val="40000"/>
                  </a:schemeClr>
                </a:outerShdw>
              </a:effectLst>
            </a:endParaRPr>
          </a:p>
        </p:txBody>
      </p:sp>
      <p:sp>
        <p:nvSpPr>
          <p:cNvPr id="4" name="テキスト ボックス 3"/>
          <p:cNvSpPr txBox="1"/>
          <p:nvPr/>
        </p:nvSpPr>
        <p:spPr>
          <a:xfrm>
            <a:off x="4650828" y="1626343"/>
            <a:ext cx="6958956" cy="3970318"/>
          </a:xfrm>
          <a:prstGeom prst="rect">
            <a:avLst/>
          </a:prstGeom>
          <a:noFill/>
        </p:spPr>
        <p:txBody>
          <a:bodyPr wrap="none" rtlCol="0">
            <a:spAutoFit/>
          </a:bodyPr>
          <a:lstStyle/>
          <a:p>
            <a:r>
              <a:rPr kumimoji="1" lang="ja-JP" altLang="en-US" dirty="0" smtClean="0"/>
              <a:t>　資金収支計算書は、一会計年度における、行政</a:t>
            </a:r>
            <a:r>
              <a:rPr kumimoji="1" lang="ja-JP" altLang="en-US" dirty="0"/>
              <a:t>活動</a:t>
            </a:r>
            <a:r>
              <a:rPr kumimoji="1" lang="ja-JP" altLang="en-US" dirty="0" smtClean="0"/>
              <a:t>に伴う現金等の</a:t>
            </a:r>
            <a:endParaRPr kumimoji="1" lang="en-US" altLang="ja-JP" dirty="0" smtClean="0"/>
          </a:p>
          <a:p>
            <a:r>
              <a:rPr kumimoji="1" lang="ja-JP" altLang="en-US" dirty="0" smtClean="0"/>
              <a:t>資金の流れを３つの活動に分けて表示したものです。</a:t>
            </a:r>
            <a:endParaRPr kumimoji="1" lang="en-US" altLang="ja-JP" dirty="0" smtClean="0"/>
          </a:p>
          <a:p>
            <a:r>
              <a:rPr kumimoji="1" lang="en-US" altLang="ja-JP" dirty="0" smtClean="0"/>
              <a:t>【</a:t>
            </a:r>
            <a:r>
              <a:rPr kumimoji="1" lang="ja-JP" altLang="en-US" dirty="0" smtClean="0"/>
              <a:t>業務活動収支</a:t>
            </a:r>
            <a:r>
              <a:rPr kumimoji="1" lang="en-US" altLang="ja-JP" dirty="0" smtClean="0"/>
              <a:t>】</a:t>
            </a:r>
          </a:p>
          <a:p>
            <a:r>
              <a:rPr kumimoji="1" lang="ja-JP" altLang="en-US" dirty="0" smtClean="0"/>
              <a:t>　経常的な活動に関する収支を集計したもの。</a:t>
            </a:r>
            <a:endParaRPr kumimoji="1" lang="en-US" altLang="ja-JP" dirty="0" smtClean="0"/>
          </a:p>
          <a:p>
            <a:r>
              <a:rPr kumimoji="1" lang="ja-JP" altLang="en-US" dirty="0"/>
              <a:t>　</a:t>
            </a:r>
            <a:r>
              <a:rPr kumimoji="1" lang="ja-JP" altLang="en-US" dirty="0" smtClean="0"/>
              <a:t>　支出：人件費、旅費、需用費、補助金、扶助費等</a:t>
            </a:r>
            <a:endParaRPr kumimoji="1" lang="en-US" altLang="ja-JP" dirty="0" smtClean="0"/>
          </a:p>
          <a:p>
            <a:r>
              <a:rPr kumimoji="1" lang="ja-JP" altLang="en-US" dirty="0" smtClean="0"/>
              <a:t>　　収入：税収、補助金収入、使用料・手数料等</a:t>
            </a:r>
            <a:endParaRPr kumimoji="1" lang="en-US" altLang="ja-JP" dirty="0" smtClean="0"/>
          </a:p>
          <a:p>
            <a:r>
              <a:rPr kumimoji="1" lang="en-US" altLang="ja-JP" dirty="0" smtClean="0"/>
              <a:t>【</a:t>
            </a:r>
            <a:r>
              <a:rPr kumimoji="1" lang="ja-JP" altLang="en-US" dirty="0" smtClean="0"/>
              <a:t>投資活動収支</a:t>
            </a:r>
            <a:r>
              <a:rPr kumimoji="1" lang="en-US" altLang="ja-JP" dirty="0" smtClean="0"/>
              <a:t>】</a:t>
            </a:r>
          </a:p>
          <a:p>
            <a:r>
              <a:rPr kumimoji="1" lang="ja-JP" altLang="en-US" dirty="0" smtClean="0"/>
              <a:t>　投資的な活動に関する収支を集計したもの。</a:t>
            </a:r>
            <a:endParaRPr kumimoji="1" lang="en-US" altLang="ja-JP" dirty="0" smtClean="0"/>
          </a:p>
          <a:p>
            <a:r>
              <a:rPr kumimoji="1" lang="ja-JP" altLang="en-US" dirty="0"/>
              <a:t>　</a:t>
            </a:r>
            <a:r>
              <a:rPr kumimoji="1" lang="ja-JP" altLang="en-US" dirty="0" smtClean="0"/>
              <a:t>　支出：公共事業、施設整備、基金積立、貸付金等</a:t>
            </a:r>
            <a:endParaRPr kumimoji="1" lang="en-US" altLang="ja-JP" dirty="0" smtClean="0"/>
          </a:p>
          <a:p>
            <a:r>
              <a:rPr kumimoji="1" lang="ja-JP" altLang="en-US" dirty="0"/>
              <a:t>　</a:t>
            </a:r>
            <a:r>
              <a:rPr kumimoji="1" lang="ja-JP" altLang="en-US" dirty="0" smtClean="0"/>
              <a:t>　収入：補助金収入、基金取崩、貸付金回収等</a:t>
            </a:r>
            <a:r>
              <a:rPr kumimoji="1" lang="ja-JP" altLang="en-US" dirty="0"/>
              <a:t>　</a:t>
            </a:r>
            <a:endParaRPr kumimoji="1" lang="en-US" altLang="ja-JP" dirty="0" smtClean="0"/>
          </a:p>
          <a:p>
            <a:r>
              <a:rPr kumimoji="1" lang="en-US" altLang="ja-JP" dirty="0" smtClean="0"/>
              <a:t>【</a:t>
            </a:r>
            <a:r>
              <a:rPr kumimoji="1" lang="ja-JP" altLang="en-US" dirty="0" smtClean="0"/>
              <a:t>財務活動収支</a:t>
            </a:r>
            <a:r>
              <a:rPr kumimoji="1" lang="en-US" altLang="ja-JP" dirty="0" smtClean="0"/>
              <a:t>】</a:t>
            </a:r>
          </a:p>
          <a:p>
            <a:r>
              <a:rPr kumimoji="1" lang="ja-JP" altLang="en-US" dirty="0"/>
              <a:t>　</a:t>
            </a:r>
            <a:r>
              <a:rPr kumimoji="1" lang="ja-JP" altLang="en-US" dirty="0" smtClean="0"/>
              <a:t>財務的な活動に関する収支を集計したもの。</a:t>
            </a:r>
            <a:endParaRPr kumimoji="1" lang="en-US" altLang="ja-JP" dirty="0" smtClean="0"/>
          </a:p>
          <a:p>
            <a:r>
              <a:rPr kumimoji="1" lang="ja-JP" altLang="en-US" dirty="0"/>
              <a:t>　</a:t>
            </a:r>
            <a:r>
              <a:rPr kumimoji="1" lang="ja-JP" altLang="en-US" dirty="0" smtClean="0"/>
              <a:t>　支出：地方債償還等</a:t>
            </a:r>
            <a:endParaRPr kumimoji="1" lang="en-US" altLang="ja-JP" dirty="0" smtClean="0"/>
          </a:p>
          <a:p>
            <a:r>
              <a:rPr kumimoji="1" lang="ja-JP" altLang="en-US" dirty="0"/>
              <a:t>　</a:t>
            </a:r>
            <a:r>
              <a:rPr kumimoji="1" lang="ja-JP" altLang="en-US" dirty="0" smtClean="0"/>
              <a:t>　収入：地方債発行等</a:t>
            </a:r>
            <a:endParaRPr kumimoji="1" lang="en-US" altLang="ja-JP" dirty="0"/>
          </a:p>
        </p:txBody>
      </p:sp>
    </p:spTree>
    <p:extLst>
      <p:ext uri="{BB962C8B-B14F-4D97-AF65-F5344CB8AC3E}">
        <p14:creationId xmlns:p14="http://schemas.microsoft.com/office/powerpoint/2010/main" val="31351314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350498" y="3207434"/>
            <a:ext cx="9623147" cy="1077218"/>
          </a:xfrm>
          <a:prstGeom prst="rect">
            <a:avLst/>
          </a:prstGeom>
          <a:noFill/>
        </p:spPr>
        <p:txBody>
          <a:bodyPr wrap="none" rtlCol="0" anchor="ctr" anchorCtr="1">
            <a:spAutoFit/>
          </a:bodyPr>
          <a:lstStyle/>
          <a:p>
            <a:r>
              <a:rPr kumimoji="1" lang="ja-JP" altLang="en-US" sz="3200" dirty="0">
                <a:latin typeface="ＭＳ ゴシック" panose="020B0609070205080204" pitchFamily="49" charset="-128"/>
                <a:ea typeface="ＭＳ ゴシック" panose="020B0609070205080204" pitchFamily="49" charset="-128"/>
              </a:rPr>
              <a:t>矢板市</a:t>
            </a:r>
            <a:r>
              <a:rPr kumimoji="1" lang="ja-JP" altLang="en-US" sz="3200" dirty="0" smtClean="0">
                <a:latin typeface="ＭＳ ゴシック" panose="020B0609070205080204" pitchFamily="49" charset="-128"/>
                <a:ea typeface="ＭＳ ゴシック" panose="020B0609070205080204" pitchFamily="49" charset="-128"/>
              </a:rPr>
              <a:t>の財務書類からわかる各種財務指標について</a:t>
            </a:r>
            <a:endParaRPr kumimoji="1" lang="en-US" altLang="ja-JP" sz="3200" dirty="0" smtClean="0">
              <a:latin typeface="ＭＳ ゴシック" panose="020B0609070205080204" pitchFamily="49" charset="-128"/>
              <a:ea typeface="ＭＳ ゴシック" panose="020B0609070205080204" pitchFamily="49" charset="-128"/>
            </a:endParaRPr>
          </a:p>
          <a:p>
            <a:r>
              <a:rPr kumimoji="1" lang="ja-JP" altLang="en-US" sz="3200" dirty="0" smtClean="0">
                <a:latin typeface="ＭＳ ゴシック" panose="020B0609070205080204" pitchFamily="49" charset="-128"/>
                <a:ea typeface="ＭＳ ゴシック" panose="020B0609070205080204" pitchFamily="49" charset="-128"/>
              </a:rPr>
              <a:t>　　　　　　　　（一般会計等）</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066505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80160" y="1085559"/>
            <a:ext cx="6417141" cy="369332"/>
          </a:xfrm>
          <a:prstGeom prst="rect">
            <a:avLst/>
          </a:prstGeom>
          <a:noFill/>
        </p:spPr>
        <p:txBody>
          <a:bodyPr wrap="none" rtlCol="0">
            <a:spAutoFit/>
          </a:bodyPr>
          <a:lstStyle/>
          <a:p>
            <a:r>
              <a:rPr kumimoji="1" lang="ja-JP" altLang="en-US" dirty="0" smtClean="0"/>
              <a:t>１．将来</a:t>
            </a:r>
            <a:r>
              <a:rPr kumimoji="1" lang="ja-JP" altLang="en-US" dirty="0"/>
              <a:t>世代に残る資産はどのくらいある</a:t>
            </a:r>
            <a:r>
              <a:rPr kumimoji="1" lang="ja-JP" altLang="en-US" dirty="0" smtClean="0"/>
              <a:t>か（資産形成度）</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1490548710"/>
              </p:ext>
            </p:extLst>
          </p:nvPr>
        </p:nvGraphicFramePr>
        <p:xfrm>
          <a:off x="1379604" y="1454891"/>
          <a:ext cx="9187128" cy="3479800"/>
        </p:xfrm>
        <a:graphic>
          <a:graphicData uri="http://schemas.openxmlformats.org/drawingml/2006/table">
            <a:tbl>
              <a:tblPr firstRow="1" bandRow="1">
                <a:tableStyleId>{5C22544A-7EE6-4342-B048-85BDC9FD1C3A}</a:tableStyleId>
              </a:tblPr>
              <a:tblGrid>
                <a:gridCol w="1531188">
                  <a:extLst>
                    <a:ext uri="{9D8B030D-6E8A-4147-A177-3AD203B41FA5}">
                      <a16:colId xmlns:a16="http://schemas.microsoft.com/office/drawing/2014/main" val="736113122"/>
                    </a:ext>
                  </a:extLst>
                </a:gridCol>
                <a:gridCol w="1531188">
                  <a:extLst>
                    <a:ext uri="{9D8B030D-6E8A-4147-A177-3AD203B41FA5}">
                      <a16:colId xmlns:a16="http://schemas.microsoft.com/office/drawing/2014/main" val="1470405957"/>
                    </a:ext>
                  </a:extLst>
                </a:gridCol>
                <a:gridCol w="1531188">
                  <a:extLst>
                    <a:ext uri="{9D8B030D-6E8A-4147-A177-3AD203B41FA5}">
                      <a16:colId xmlns:a16="http://schemas.microsoft.com/office/drawing/2014/main" val="873101793"/>
                    </a:ext>
                  </a:extLst>
                </a:gridCol>
                <a:gridCol w="1531188">
                  <a:extLst>
                    <a:ext uri="{9D8B030D-6E8A-4147-A177-3AD203B41FA5}">
                      <a16:colId xmlns:a16="http://schemas.microsoft.com/office/drawing/2014/main" val="751623625"/>
                    </a:ext>
                  </a:extLst>
                </a:gridCol>
                <a:gridCol w="1531188">
                  <a:extLst>
                    <a:ext uri="{9D8B030D-6E8A-4147-A177-3AD203B41FA5}">
                      <a16:colId xmlns:a16="http://schemas.microsoft.com/office/drawing/2014/main" val="3755573361"/>
                    </a:ext>
                  </a:extLst>
                </a:gridCol>
                <a:gridCol w="1531188">
                  <a:extLst>
                    <a:ext uri="{9D8B030D-6E8A-4147-A177-3AD203B41FA5}">
                      <a16:colId xmlns:a16="http://schemas.microsoft.com/office/drawing/2014/main" val="3413845689"/>
                    </a:ext>
                  </a:extLst>
                </a:gridCol>
              </a:tblGrid>
              <a:tr h="0">
                <a:tc>
                  <a:txBody>
                    <a:bodyPr/>
                    <a:lstStyle/>
                    <a:p>
                      <a:r>
                        <a:rPr lang="ja-JP" altLang="en-US" sz="1800" u="none" strike="noStrike" dirty="0" smtClean="0">
                          <a:effectLst/>
                          <a:latin typeface="+mn-ea"/>
                          <a:ea typeface="+mn-ea"/>
                        </a:rPr>
                        <a:t>指標</a:t>
                      </a:r>
                      <a:endParaRPr kumimoji="1" lang="ja-JP" altLang="en-US" dirty="0"/>
                    </a:p>
                  </a:txBody>
                  <a:tcPr/>
                </a:tc>
                <a:tc>
                  <a:txBody>
                    <a:bodyPr/>
                    <a:lstStyle/>
                    <a:p>
                      <a:r>
                        <a:rPr lang="zh-TW" altLang="en-US" sz="1800" u="none" strike="noStrike" dirty="0" smtClean="0">
                          <a:effectLst/>
                          <a:latin typeface="+mn-ea"/>
                          <a:ea typeface="+mn-ea"/>
                        </a:rPr>
                        <a:t>指標（細目）</a:t>
                      </a:r>
                      <a:endParaRPr kumimoji="1" lang="ja-JP" altLang="en-US" dirty="0"/>
                    </a:p>
                  </a:txBody>
                  <a:tcPr/>
                </a:tc>
                <a:tc>
                  <a:txBody>
                    <a:bodyPr/>
                    <a:lstStyle/>
                    <a:p>
                      <a:r>
                        <a:rPr lang="ja-JP" altLang="en-US" sz="1800" u="none" strike="noStrike" dirty="0" smtClean="0">
                          <a:effectLst/>
                          <a:latin typeface="+mn-ea"/>
                          <a:ea typeface="+mn-ea"/>
                        </a:rPr>
                        <a:t>目安</a:t>
                      </a:r>
                      <a:endParaRPr kumimoji="1" lang="ja-JP" altLang="en-US" dirty="0"/>
                    </a:p>
                  </a:txBody>
                  <a:tcPr/>
                </a:tc>
                <a:tc>
                  <a:txBody>
                    <a:bodyPr/>
                    <a:lstStyle/>
                    <a:p>
                      <a:r>
                        <a:rPr lang="en-US" altLang="ja-JP" sz="1800" u="none" strike="noStrike" dirty="0" smtClean="0">
                          <a:effectLst/>
                          <a:latin typeface="+mn-ea"/>
                          <a:ea typeface="+mn-ea"/>
                        </a:rPr>
                        <a:t>H27</a:t>
                      </a:r>
                      <a:endParaRPr kumimoji="1" lang="ja-JP" altLang="en-US" dirty="0"/>
                    </a:p>
                  </a:txBody>
                  <a:tcPr/>
                </a:tc>
                <a:tc>
                  <a:txBody>
                    <a:bodyPr/>
                    <a:lstStyle/>
                    <a:p>
                      <a:r>
                        <a:rPr lang="en-US" altLang="ja-JP" sz="1800" u="none" strike="noStrike" dirty="0" smtClean="0">
                          <a:effectLst/>
                          <a:latin typeface="+mn-ea"/>
                          <a:ea typeface="+mn-ea"/>
                        </a:rPr>
                        <a:t>H28</a:t>
                      </a:r>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u="none" strike="noStrike" dirty="0" smtClean="0">
                          <a:effectLst/>
                          <a:latin typeface="+mn-ea"/>
                          <a:ea typeface="+mn-ea"/>
                        </a:rPr>
                        <a:t>増減率</a:t>
                      </a:r>
                      <a:r>
                        <a:rPr lang="en-US" altLang="ja-JP" sz="1800" u="none" strike="noStrike" dirty="0" smtClean="0">
                          <a:effectLst/>
                          <a:latin typeface="+mn-ea"/>
                          <a:ea typeface="+mn-ea"/>
                        </a:rPr>
                        <a:t>(pts)</a:t>
                      </a:r>
                      <a:endParaRPr lang="en-US" altLang="ja-JP" sz="1800" b="0" i="0" u="none" strike="noStrike" dirty="0" smtClean="0">
                        <a:solidFill>
                          <a:srgbClr val="000000"/>
                        </a:solidFill>
                        <a:effectLst/>
                        <a:latin typeface="+mn-ea"/>
                        <a:ea typeface="+mn-ea"/>
                      </a:endParaRPr>
                    </a:p>
                  </a:txBody>
                  <a:tcPr/>
                </a:tc>
                <a:extLst>
                  <a:ext uri="{0D108BD9-81ED-4DB2-BD59-A6C34878D82A}">
                    <a16:rowId xmlns:a16="http://schemas.microsoft.com/office/drawing/2014/main" val="3615801387"/>
                  </a:ext>
                </a:extLst>
              </a:tr>
              <a:tr h="37084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800" u="none" strike="noStrike" dirty="0" smtClean="0">
                          <a:effectLst/>
                          <a:latin typeface="+mn-ea"/>
                          <a:ea typeface="+mn-ea"/>
                        </a:rPr>
                        <a:t>住民基本台帳（人）</a:t>
                      </a:r>
                      <a:r>
                        <a:rPr lang="en-US" altLang="zh-TW" sz="1800" u="none" strike="noStrike" dirty="0" smtClean="0">
                          <a:effectLst/>
                          <a:latin typeface="+mn-ea"/>
                          <a:ea typeface="+mn-ea"/>
                        </a:rPr>
                        <a:t/>
                      </a:r>
                      <a:br>
                        <a:rPr lang="en-US" altLang="zh-TW" sz="1800" u="none" strike="noStrike" dirty="0" smtClean="0">
                          <a:effectLst/>
                          <a:latin typeface="+mn-ea"/>
                          <a:ea typeface="+mn-ea"/>
                        </a:rPr>
                      </a:br>
                      <a:r>
                        <a:rPr lang="ja-JP" altLang="en-US" sz="1800" u="none" strike="noStrike" dirty="0" smtClean="0">
                          <a:effectLst/>
                          <a:latin typeface="+mn-ea"/>
                          <a:ea typeface="+mn-ea"/>
                        </a:rPr>
                        <a:t>各年度末人口</a:t>
                      </a:r>
                      <a:endParaRPr lang="zh-TW" altLang="en-US" sz="1800" b="0" i="0" u="none" strike="noStrike" dirty="0" smtClean="0">
                        <a:solidFill>
                          <a:srgbClr val="000000"/>
                        </a:solidFill>
                        <a:effectLst/>
                        <a:latin typeface="+mn-ea"/>
                        <a:ea typeface="+mn-ea"/>
                      </a:endParaRPr>
                    </a:p>
                  </a:txBody>
                  <a:tcPr anchor="ctr"/>
                </a:tc>
                <a:tc hMerge="1">
                  <a:txBody>
                    <a:bodyPr/>
                    <a:lstStyle/>
                    <a:p>
                      <a:endParaRPr kumimoji="1" lang="ja-JP" altLang="en-US" dirty="0"/>
                    </a:p>
                  </a:txBody>
                  <a:tcPr/>
                </a:tc>
                <a:tc>
                  <a:txBody>
                    <a:bodyPr/>
                    <a:lstStyle/>
                    <a:p>
                      <a:endParaRPr kumimoji="1" lang="ja-JP" altLang="en-US" dirty="0"/>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800" u="none" strike="noStrike" dirty="0" smtClean="0">
                          <a:effectLst/>
                          <a:latin typeface="+mn-ea"/>
                          <a:ea typeface="+mn-ea"/>
                        </a:rPr>
                        <a:t>33,768</a:t>
                      </a:r>
                      <a:endParaRPr lang="en-US" altLang="ja-JP" sz="1800" b="0" i="0" u="none" strike="noStrike" dirty="0" smtClean="0">
                        <a:solidFill>
                          <a:srgbClr val="000000"/>
                        </a:solidFill>
                        <a:effectLst/>
                        <a:latin typeface="+mn-ea"/>
                        <a:ea typeface="+mn-ea"/>
                      </a:endParaRPr>
                    </a:p>
                  </a:txBody>
                  <a:tcPr marL="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800" u="none" strike="noStrike" dirty="0" smtClean="0">
                          <a:effectLst/>
                          <a:latin typeface="+mn-ea"/>
                          <a:ea typeface="+mn-ea"/>
                        </a:rPr>
                        <a:t>33,336</a:t>
                      </a:r>
                      <a:endParaRPr lang="en-US" altLang="ja-JP" sz="1800" b="0" i="0" u="none" strike="noStrike" dirty="0" smtClean="0">
                        <a:solidFill>
                          <a:srgbClr val="000000"/>
                        </a:solidFill>
                        <a:effectLst/>
                        <a:latin typeface="+mn-ea"/>
                        <a:ea typeface="+mn-ea"/>
                      </a:endParaRPr>
                    </a:p>
                  </a:txBody>
                  <a:tcPr marL="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800" u="none" strike="noStrike" dirty="0" smtClean="0">
                          <a:effectLst/>
                          <a:latin typeface="+mn-ea"/>
                          <a:ea typeface="+mn-ea"/>
                        </a:rPr>
                        <a:t>△</a:t>
                      </a:r>
                      <a:r>
                        <a:rPr lang="en-US" altLang="ja-JP" sz="1800" u="none" strike="noStrike" dirty="0" smtClean="0">
                          <a:effectLst/>
                          <a:latin typeface="+mn-ea"/>
                          <a:ea typeface="+mn-ea"/>
                        </a:rPr>
                        <a:t>1.3%</a:t>
                      </a:r>
                      <a:endParaRPr lang="en-US" altLang="ja-JP" sz="1800" b="0" i="0" u="none" strike="noStrike" dirty="0" smtClean="0">
                        <a:solidFill>
                          <a:srgbClr val="000000"/>
                        </a:solidFill>
                        <a:effectLst/>
                        <a:latin typeface="+mn-ea"/>
                        <a:ea typeface="+mn-ea"/>
                      </a:endParaRPr>
                    </a:p>
                  </a:txBody>
                  <a:tcPr marL="0" marR="0" marT="0" marB="0" anchor="ctr"/>
                </a:tc>
                <a:extLst>
                  <a:ext uri="{0D108BD9-81ED-4DB2-BD59-A6C34878D82A}">
                    <a16:rowId xmlns:a16="http://schemas.microsoft.com/office/drawing/2014/main" val="1187278954"/>
                  </a:ext>
                </a:extLst>
              </a:tr>
              <a:tr h="370840">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u="none" strike="noStrike" dirty="0" smtClean="0">
                          <a:effectLst/>
                          <a:latin typeface="+mn-ea"/>
                          <a:ea typeface="+mn-ea"/>
                        </a:rPr>
                        <a:t>住民一人当たり資産額</a:t>
                      </a:r>
                      <a:endParaRPr lang="ja-JP" altLang="en-US" sz="1800" b="0" i="0" u="none" strike="noStrike" dirty="0" smtClean="0">
                        <a:solidFill>
                          <a:srgbClr val="000000"/>
                        </a:solidFill>
                        <a:effectLst/>
                        <a:latin typeface="+mn-ea"/>
                        <a:ea typeface="+mn-ea"/>
                      </a:endParaRPr>
                    </a:p>
                  </a:txBody>
                  <a:tcPr anchor="ctr"/>
                </a:tc>
                <a:tc>
                  <a:txBody>
                    <a:bodyPr/>
                    <a:lstStyle/>
                    <a:p>
                      <a:r>
                        <a:rPr lang="ja-JP" altLang="en-US" sz="1800" u="none" strike="noStrike" dirty="0" smtClean="0">
                          <a:effectLst/>
                          <a:latin typeface="+mn-ea"/>
                          <a:ea typeface="+mn-ea"/>
                        </a:rPr>
                        <a:t>事業用資産</a:t>
                      </a:r>
                      <a:endParaRPr kumimoji="1" lang="ja-JP" altLang="en-US" dirty="0"/>
                    </a:p>
                  </a:txBody>
                  <a:tcPr anchor="ctr"/>
                </a:tc>
                <a:tc>
                  <a:txBody>
                    <a:bodyPr/>
                    <a:lstStyle/>
                    <a:p>
                      <a:endParaRPr kumimoji="1" lang="ja-JP" altLang="en-US" dirty="0"/>
                    </a:p>
                  </a:txBody>
                  <a:tcPr anchor="ctr"/>
                </a:tc>
                <a:tc>
                  <a:txBody>
                    <a:bodyPr/>
                    <a:lstStyle/>
                    <a:p>
                      <a:pPr algn="r" fontAlgn="b"/>
                      <a:r>
                        <a:rPr lang="en-US" altLang="ja-JP" sz="1800" u="none" strike="noStrike" dirty="0">
                          <a:effectLst/>
                          <a:latin typeface="+mn-ea"/>
                          <a:ea typeface="+mn-ea"/>
                        </a:rPr>
                        <a:t>¥936,254</a:t>
                      </a:r>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u="none" strike="noStrike" dirty="0">
                          <a:effectLst/>
                          <a:latin typeface="+mn-ea"/>
                          <a:ea typeface="+mn-ea"/>
                        </a:rPr>
                        <a:t>¥924,872</a:t>
                      </a:r>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ja-JP" altLang="en-US" sz="1800" u="none" strike="noStrike" dirty="0" smtClean="0">
                          <a:effectLst/>
                          <a:latin typeface="+mn-ea"/>
                          <a:ea typeface="+mn-ea"/>
                        </a:rPr>
                        <a:t>△</a:t>
                      </a:r>
                      <a:r>
                        <a:rPr lang="en-US" altLang="ja-JP" sz="1800" u="none" strike="noStrike" dirty="0" smtClean="0">
                          <a:effectLst/>
                          <a:latin typeface="+mn-ea"/>
                          <a:ea typeface="+mn-ea"/>
                        </a:rPr>
                        <a:t>1.2%</a:t>
                      </a:r>
                      <a:endParaRPr lang="en-US" altLang="ja-JP" sz="1800" b="0" i="0" u="none" strike="noStrike" dirty="0">
                        <a:solidFill>
                          <a:srgbClr val="000000"/>
                        </a:solidFill>
                        <a:effectLst/>
                        <a:latin typeface="+mn-ea"/>
                        <a:ea typeface="+mn-ea"/>
                      </a:endParaRPr>
                    </a:p>
                  </a:txBody>
                  <a:tcPr marL="0" marR="0" marT="0" marB="0" anchor="ctr"/>
                </a:tc>
                <a:extLst>
                  <a:ext uri="{0D108BD9-81ED-4DB2-BD59-A6C34878D82A}">
                    <a16:rowId xmlns:a16="http://schemas.microsoft.com/office/drawing/2014/main" val="441488786"/>
                  </a:ext>
                </a:extLst>
              </a:tr>
              <a:tr h="123613">
                <a:tc vMerge="1">
                  <a:txBody>
                    <a:bodyPr/>
                    <a:lstStyle/>
                    <a:p>
                      <a:endParaRPr kumimoji="1" lang="ja-JP" altLang="en-US" dirty="0"/>
                    </a:p>
                  </a:txBody>
                  <a:tcPr/>
                </a:tc>
                <a:tc>
                  <a:txBody>
                    <a:bodyPr/>
                    <a:lstStyle/>
                    <a:p>
                      <a:pPr algn="l" fontAlgn="b"/>
                      <a:r>
                        <a:rPr lang="ja-JP" altLang="en-US" sz="1800" u="none" strike="noStrike" dirty="0">
                          <a:effectLst/>
                          <a:latin typeface="+mn-ea"/>
                          <a:ea typeface="+mn-ea"/>
                        </a:rPr>
                        <a:t>インフラ資産</a:t>
                      </a:r>
                      <a:endParaRPr lang="ja-JP" altLang="en-US" sz="1800" b="0" i="0" u="none" strike="noStrike" dirty="0">
                        <a:solidFill>
                          <a:srgbClr val="000000"/>
                        </a:solidFill>
                        <a:effectLst/>
                        <a:latin typeface="+mn-ea"/>
                        <a:ea typeface="+mn-ea"/>
                      </a:endParaRPr>
                    </a:p>
                  </a:txBody>
                  <a:tcPr marL="0" marR="0" marT="0" marB="0" anchor="ctr"/>
                </a:tc>
                <a:tc>
                  <a:txBody>
                    <a:bodyPr/>
                    <a:lstStyle/>
                    <a:p>
                      <a:endParaRPr kumimoji="1" lang="ja-JP" altLang="en-US"/>
                    </a:p>
                  </a:txBody>
                  <a:tcPr anchor="ctr"/>
                </a:tc>
                <a:tc>
                  <a:txBody>
                    <a:bodyPr/>
                    <a:lstStyle/>
                    <a:p>
                      <a:pPr algn="r" fontAlgn="b"/>
                      <a:r>
                        <a:rPr lang="en-US" altLang="ja-JP" sz="1800" u="none" strike="noStrike" dirty="0">
                          <a:effectLst/>
                          <a:latin typeface="+mn-ea"/>
                          <a:ea typeface="+mn-ea"/>
                        </a:rPr>
                        <a:t>¥731,598</a:t>
                      </a:r>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u="none" strike="noStrike">
                          <a:effectLst/>
                          <a:latin typeface="+mn-ea"/>
                          <a:ea typeface="+mn-ea"/>
                        </a:rPr>
                        <a:t>¥741,103</a:t>
                      </a:r>
                      <a:endParaRPr lang="en-US" altLang="ja-JP" sz="1800" b="0" i="0" u="none" strike="noStrike">
                        <a:solidFill>
                          <a:srgbClr val="000000"/>
                        </a:solidFill>
                        <a:effectLst/>
                        <a:latin typeface="+mn-ea"/>
                        <a:ea typeface="+mn-ea"/>
                      </a:endParaRPr>
                    </a:p>
                  </a:txBody>
                  <a:tcPr marL="0" marR="0" marT="0" marB="0" anchor="ctr"/>
                </a:tc>
                <a:tc>
                  <a:txBody>
                    <a:bodyPr/>
                    <a:lstStyle/>
                    <a:p>
                      <a:pPr algn="r" fontAlgn="b"/>
                      <a:r>
                        <a:rPr lang="en-US" altLang="ja-JP" sz="1800" u="none" strike="noStrike" dirty="0" smtClean="0">
                          <a:effectLst/>
                          <a:latin typeface="+mn-ea"/>
                          <a:ea typeface="+mn-ea"/>
                        </a:rPr>
                        <a:t>1.3</a:t>
                      </a:r>
                      <a:r>
                        <a:rPr lang="en-US" altLang="ja-JP" sz="1800" u="none" strike="noStrike" dirty="0">
                          <a:effectLst/>
                          <a:latin typeface="+mn-ea"/>
                          <a:ea typeface="+mn-ea"/>
                        </a:rPr>
                        <a:t>%</a:t>
                      </a:r>
                      <a:endParaRPr lang="en-US" altLang="ja-JP" sz="1800" b="0" i="0" u="none" strike="noStrike" dirty="0">
                        <a:solidFill>
                          <a:srgbClr val="000000"/>
                        </a:solidFill>
                        <a:effectLst/>
                        <a:latin typeface="+mn-ea"/>
                        <a:ea typeface="+mn-ea"/>
                      </a:endParaRPr>
                    </a:p>
                  </a:txBody>
                  <a:tcPr marL="0" marR="0" marT="0" marB="0" anchor="ctr"/>
                </a:tc>
                <a:extLst>
                  <a:ext uri="{0D108BD9-81ED-4DB2-BD59-A6C34878D82A}">
                    <a16:rowId xmlns:a16="http://schemas.microsoft.com/office/drawing/2014/main" val="2395756024"/>
                  </a:ext>
                </a:extLst>
              </a:tr>
              <a:tr h="242147">
                <a:tc vMerge="1">
                  <a:txBody>
                    <a:bodyPr/>
                    <a:lstStyle/>
                    <a:p>
                      <a:endParaRPr kumimoji="1" lang="ja-JP" altLang="en-US" dirty="0"/>
                    </a:p>
                  </a:txBody>
                  <a:tcPr/>
                </a:tc>
                <a:tc>
                  <a:txBody>
                    <a:bodyPr/>
                    <a:lstStyle/>
                    <a:p>
                      <a:pPr algn="l" fontAlgn="b"/>
                      <a:r>
                        <a:rPr lang="ja-JP" altLang="en-US" sz="1800" u="none" strike="noStrike" dirty="0">
                          <a:effectLst/>
                          <a:latin typeface="+mn-ea"/>
                          <a:ea typeface="+mn-ea"/>
                        </a:rPr>
                        <a:t>投資その他の資産</a:t>
                      </a:r>
                      <a:endParaRPr lang="ja-JP" altLang="en-US" sz="1800" b="0" i="0" u="none" strike="noStrike" dirty="0">
                        <a:solidFill>
                          <a:srgbClr val="000000"/>
                        </a:solidFill>
                        <a:effectLst/>
                        <a:latin typeface="+mn-ea"/>
                        <a:ea typeface="+mn-ea"/>
                      </a:endParaRPr>
                    </a:p>
                  </a:txBody>
                  <a:tcPr marL="0" marR="0" marT="0" marB="0" anchor="ctr"/>
                </a:tc>
                <a:tc>
                  <a:txBody>
                    <a:bodyPr/>
                    <a:lstStyle/>
                    <a:p>
                      <a:endParaRPr kumimoji="1" lang="ja-JP" altLang="en-US"/>
                    </a:p>
                  </a:txBody>
                  <a:tcPr anchor="ctr"/>
                </a:tc>
                <a:tc>
                  <a:txBody>
                    <a:bodyPr/>
                    <a:lstStyle/>
                    <a:p>
                      <a:pPr algn="r" fontAlgn="b"/>
                      <a:r>
                        <a:rPr lang="en-US" altLang="ja-JP" sz="1800" u="none" strike="noStrike" dirty="0">
                          <a:effectLst/>
                          <a:latin typeface="+mn-ea"/>
                          <a:ea typeface="+mn-ea"/>
                        </a:rPr>
                        <a:t>¥51,657</a:t>
                      </a:r>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u="none" strike="noStrike" dirty="0">
                          <a:effectLst/>
                          <a:latin typeface="+mn-ea"/>
                          <a:ea typeface="+mn-ea"/>
                        </a:rPr>
                        <a:t>¥56,852</a:t>
                      </a:r>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u="none" strike="noStrike" dirty="0" smtClean="0">
                          <a:effectLst/>
                          <a:latin typeface="+mn-ea"/>
                          <a:ea typeface="+mn-ea"/>
                        </a:rPr>
                        <a:t>10.1</a:t>
                      </a:r>
                      <a:r>
                        <a:rPr lang="en-US" altLang="ja-JP" sz="1800" u="none" strike="noStrike" dirty="0">
                          <a:effectLst/>
                          <a:latin typeface="+mn-ea"/>
                          <a:ea typeface="+mn-ea"/>
                        </a:rPr>
                        <a:t>%</a:t>
                      </a:r>
                      <a:endParaRPr lang="en-US" altLang="ja-JP" sz="1800" b="0" i="0" u="none" strike="noStrike" dirty="0">
                        <a:solidFill>
                          <a:srgbClr val="000000"/>
                        </a:solidFill>
                        <a:effectLst/>
                        <a:latin typeface="+mn-ea"/>
                        <a:ea typeface="+mn-ea"/>
                      </a:endParaRPr>
                    </a:p>
                  </a:txBody>
                  <a:tcPr marL="0" marR="0" marT="0" marB="0" anchor="ctr"/>
                </a:tc>
                <a:extLst>
                  <a:ext uri="{0D108BD9-81ED-4DB2-BD59-A6C34878D82A}">
                    <a16:rowId xmlns:a16="http://schemas.microsoft.com/office/drawing/2014/main" val="1679610934"/>
                  </a:ext>
                </a:extLst>
              </a:tr>
              <a:tr h="123613">
                <a:tc vMerge="1">
                  <a:txBody>
                    <a:bodyPr/>
                    <a:lstStyle/>
                    <a:p>
                      <a:endParaRPr kumimoji="1" lang="ja-JP" altLang="en-US" dirty="0"/>
                    </a:p>
                  </a:txBody>
                  <a:tcPr/>
                </a:tc>
                <a:tc>
                  <a:txBody>
                    <a:bodyPr/>
                    <a:lstStyle/>
                    <a:p>
                      <a:pPr algn="l" fontAlgn="b"/>
                      <a:r>
                        <a:rPr lang="ja-JP" altLang="en-US" sz="1800" u="none" strike="noStrike" dirty="0">
                          <a:effectLst/>
                          <a:latin typeface="+mn-ea"/>
                          <a:ea typeface="+mn-ea"/>
                        </a:rPr>
                        <a:t>流動資産</a:t>
                      </a:r>
                      <a:endParaRPr lang="ja-JP" altLang="en-US" sz="1800" b="0" i="0" u="none" strike="noStrike" dirty="0">
                        <a:solidFill>
                          <a:srgbClr val="000000"/>
                        </a:solidFill>
                        <a:effectLst/>
                        <a:latin typeface="+mn-ea"/>
                        <a:ea typeface="+mn-ea"/>
                      </a:endParaRPr>
                    </a:p>
                  </a:txBody>
                  <a:tcPr marL="0" marR="0" marT="0" marB="0" anchor="ctr"/>
                </a:tc>
                <a:tc>
                  <a:txBody>
                    <a:bodyPr/>
                    <a:lstStyle/>
                    <a:p>
                      <a:endParaRPr kumimoji="1" lang="ja-JP" altLang="en-US"/>
                    </a:p>
                  </a:txBody>
                  <a:tcPr anchor="ctr"/>
                </a:tc>
                <a:tc>
                  <a:txBody>
                    <a:bodyPr/>
                    <a:lstStyle/>
                    <a:p>
                      <a:pPr algn="r" fontAlgn="b"/>
                      <a:r>
                        <a:rPr lang="en-US" altLang="ja-JP" sz="1800" u="none" strike="noStrike" dirty="0">
                          <a:effectLst/>
                          <a:latin typeface="+mn-ea"/>
                          <a:ea typeface="+mn-ea"/>
                        </a:rPr>
                        <a:t>¥67,570</a:t>
                      </a:r>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u="none" strike="noStrike" dirty="0">
                          <a:effectLst/>
                          <a:latin typeface="+mn-ea"/>
                          <a:ea typeface="+mn-ea"/>
                        </a:rPr>
                        <a:t>¥65,425</a:t>
                      </a:r>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ja-JP" altLang="en-US" sz="1800" u="none" strike="noStrike" dirty="0" smtClean="0">
                          <a:effectLst/>
                          <a:latin typeface="+mn-ea"/>
                          <a:ea typeface="+mn-ea"/>
                        </a:rPr>
                        <a:t>△</a:t>
                      </a:r>
                      <a:r>
                        <a:rPr lang="en-US" altLang="ja-JP" sz="1800" u="none" strike="noStrike" dirty="0" smtClean="0">
                          <a:effectLst/>
                          <a:latin typeface="+mn-ea"/>
                          <a:ea typeface="+mn-ea"/>
                        </a:rPr>
                        <a:t>3.2%</a:t>
                      </a:r>
                      <a:endParaRPr lang="en-US" altLang="ja-JP" sz="1800" b="0" i="0" u="none" strike="noStrike" dirty="0">
                        <a:solidFill>
                          <a:srgbClr val="000000"/>
                        </a:solidFill>
                        <a:effectLst/>
                        <a:latin typeface="+mn-ea"/>
                        <a:ea typeface="+mn-ea"/>
                      </a:endParaRPr>
                    </a:p>
                  </a:txBody>
                  <a:tcPr marL="0" marR="0" marT="0" marB="0" anchor="ctr"/>
                </a:tc>
                <a:extLst>
                  <a:ext uri="{0D108BD9-81ED-4DB2-BD59-A6C34878D82A}">
                    <a16:rowId xmlns:a16="http://schemas.microsoft.com/office/drawing/2014/main" val="3125022976"/>
                  </a:ext>
                </a:extLst>
              </a:tr>
              <a:tr h="0">
                <a:tc gridSpan="2">
                  <a:txBody>
                    <a:bodyPr/>
                    <a:lstStyle/>
                    <a:p>
                      <a:pPr algn="l" fontAlgn="b"/>
                      <a:r>
                        <a:rPr lang="zh-TW" altLang="en-US" sz="1800" u="none" strike="noStrike" dirty="0">
                          <a:effectLst/>
                          <a:latin typeface="+mn-ea"/>
                          <a:ea typeface="+mn-ea"/>
                        </a:rPr>
                        <a:t>歳入額対資産比率（年</a:t>
                      </a:r>
                      <a:r>
                        <a:rPr lang="zh-TW" altLang="en-US" sz="1800" u="none" strike="noStrike" dirty="0" smtClean="0">
                          <a:effectLst/>
                          <a:latin typeface="+mn-ea"/>
                          <a:ea typeface="+mn-ea"/>
                        </a:rPr>
                        <a:t>）</a:t>
                      </a:r>
                      <a:endParaRPr lang="zh-TW" altLang="en-US" sz="1800" b="0" i="0" u="none" strike="noStrike" dirty="0">
                        <a:solidFill>
                          <a:srgbClr val="000000"/>
                        </a:solidFill>
                        <a:effectLst/>
                        <a:latin typeface="+mn-ea"/>
                        <a:ea typeface="+mn-ea"/>
                      </a:endParaRPr>
                    </a:p>
                  </a:txBody>
                  <a:tcPr marL="0" marR="0" marT="0" marB="0" anchor="ctr"/>
                </a:tc>
                <a:tc hMerge="1">
                  <a:txBody>
                    <a:bodyPr/>
                    <a:lstStyle/>
                    <a:p>
                      <a:pPr algn="l" fontAlgn="b"/>
                      <a:endParaRPr lang="ja-JP" altLang="en-US" sz="1800" b="0" i="0" u="none" strike="noStrike" dirty="0">
                        <a:solidFill>
                          <a:srgbClr val="000000"/>
                        </a:solidFill>
                        <a:effectLst/>
                        <a:latin typeface="+mn-ea"/>
                        <a:ea typeface="+mn-ea"/>
                      </a:endParaRPr>
                    </a:p>
                  </a:txBody>
                  <a:tcPr marL="0" marR="0" marT="0" marB="0" anchor="b"/>
                </a:tc>
                <a:tc>
                  <a:txBody>
                    <a:bodyPr/>
                    <a:lstStyle/>
                    <a:p>
                      <a:pPr algn="ctr" fontAlgn="b"/>
                      <a:r>
                        <a:rPr lang="en-US" altLang="ja-JP" sz="1800" u="none" strike="noStrike" dirty="0">
                          <a:effectLst/>
                          <a:latin typeface="+mn-ea"/>
                          <a:ea typeface="+mn-ea"/>
                        </a:rPr>
                        <a:t>3.0</a:t>
                      </a:r>
                      <a:r>
                        <a:rPr lang="ja-JP" altLang="en-US" sz="1800" u="none" strike="noStrike" dirty="0">
                          <a:effectLst/>
                          <a:latin typeface="+mn-ea"/>
                          <a:ea typeface="+mn-ea"/>
                        </a:rPr>
                        <a:t>～</a:t>
                      </a:r>
                      <a:r>
                        <a:rPr lang="en-US" altLang="ja-JP" sz="1800" u="none" strike="noStrike" dirty="0">
                          <a:effectLst/>
                          <a:latin typeface="+mn-ea"/>
                          <a:ea typeface="+mn-ea"/>
                        </a:rPr>
                        <a:t>7.0</a:t>
                      </a:r>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u="none" strike="noStrike" dirty="0">
                          <a:effectLst/>
                          <a:latin typeface="+mn-ea"/>
                          <a:ea typeface="+mn-ea"/>
                        </a:rPr>
                        <a:t>4.5</a:t>
                      </a:r>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u="none" strike="noStrike" dirty="0">
                          <a:effectLst/>
                          <a:latin typeface="+mn-ea"/>
                          <a:ea typeface="+mn-ea"/>
                        </a:rPr>
                        <a:t>4.4</a:t>
                      </a:r>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ja-JP" altLang="en-US" sz="1800" u="none" strike="noStrike" dirty="0" smtClean="0">
                          <a:effectLst/>
                          <a:latin typeface="+mn-ea"/>
                          <a:ea typeface="+mn-ea"/>
                        </a:rPr>
                        <a:t>△</a:t>
                      </a:r>
                      <a:r>
                        <a:rPr lang="en-US" altLang="ja-JP" sz="1800" u="none" strike="noStrike" dirty="0" smtClean="0">
                          <a:effectLst/>
                          <a:latin typeface="+mn-ea"/>
                          <a:ea typeface="+mn-ea"/>
                        </a:rPr>
                        <a:t>1.8pts</a:t>
                      </a:r>
                      <a:endParaRPr lang="en-US" altLang="ja-JP" sz="1800" b="0" i="0" u="none" strike="noStrike" dirty="0">
                        <a:solidFill>
                          <a:srgbClr val="000000"/>
                        </a:solidFill>
                        <a:effectLst/>
                        <a:latin typeface="+mn-ea"/>
                        <a:ea typeface="+mn-ea"/>
                      </a:endParaRPr>
                    </a:p>
                  </a:txBody>
                  <a:tcPr marL="0" marR="0" marT="0" marB="0" anchor="ctr"/>
                </a:tc>
                <a:extLst>
                  <a:ext uri="{0D108BD9-81ED-4DB2-BD59-A6C34878D82A}">
                    <a16:rowId xmlns:a16="http://schemas.microsoft.com/office/drawing/2014/main" val="2510429289"/>
                  </a:ext>
                </a:extLst>
              </a:tr>
              <a:tr h="273050">
                <a:tc gridSpan="2">
                  <a:txBody>
                    <a:bodyPr/>
                    <a:lstStyle/>
                    <a:p>
                      <a:pPr algn="l" fontAlgn="b"/>
                      <a:r>
                        <a:rPr lang="zh-TW" altLang="en-US" sz="1800" u="none" strike="noStrike" dirty="0">
                          <a:effectLst/>
                          <a:latin typeface="+mn-ea"/>
                          <a:ea typeface="+mn-ea"/>
                        </a:rPr>
                        <a:t>有形固定資産減価償却率</a:t>
                      </a:r>
                      <a:endParaRPr lang="zh-TW" altLang="en-US" sz="1800" b="0" i="0" u="none" strike="noStrike" dirty="0">
                        <a:solidFill>
                          <a:srgbClr val="000000"/>
                        </a:solidFill>
                        <a:effectLst/>
                        <a:latin typeface="+mn-ea"/>
                        <a:ea typeface="+mn-ea"/>
                      </a:endParaRPr>
                    </a:p>
                    <a:p>
                      <a:pPr marL="0" marR="0" lvl="0" indent="0" algn="l" defTabSz="914400" rtl="0" eaLnBrk="1" fontAlgn="b" latinLnBrk="0" hangingPunct="1">
                        <a:lnSpc>
                          <a:spcPct val="100000"/>
                        </a:lnSpc>
                        <a:spcBef>
                          <a:spcPts val="0"/>
                        </a:spcBef>
                        <a:spcAft>
                          <a:spcPts val="0"/>
                        </a:spcAft>
                        <a:buClrTx/>
                        <a:buSzTx/>
                        <a:buFontTx/>
                        <a:buNone/>
                        <a:tabLst/>
                        <a:defRPr/>
                      </a:pPr>
                      <a:r>
                        <a:rPr lang="ja-JP" altLang="en-US" sz="1800" u="none" strike="noStrike" dirty="0">
                          <a:effectLst/>
                          <a:latin typeface="+mn-ea"/>
                          <a:ea typeface="+mn-ea"/>
                        </a:rPr>
                        <a:t>　</a:t>
                      </a:r>
                      <a:r>
                        <a:rPr lang="zh-TW" altLang="en-US" sz="1800" u="none" strike="noStrike" dirty="0" smtClean="0">
                          <a:effectLst/>
                          <a:latin typeface="+mn-ea"/>
                          <a:ea typeface="+mn-ea"/>
                        </a:rPr>
                        <a:t>（資産老朽化比率）</a:t>
                      </a:r>
                      <a:endParaRPr lang="zh-TW" altLang="en-US" sz="1800" b="0" i="0" u="none" strike="noStrike" dirty="0" smtClean="0">
                        <a:solidFill>
                          <a:srgbClr val="000000"/>
                        </a:solidFill>
                        <a:effectLst/>
                        <a:latin typeface="+mn-ea"/>
                        <a:ea typeface="+mn-ea"/>
                      </a:endParaRPr>
                    </a:p>
                  </a:txBody>
                  <a:tcPr marL="0" marR="0" marT="0" marB="0" anchor="ctr"/>
                </a:tc>
                <a:tc hMerge="1">
                  <a:txBody>
                    <a:bodyPr/>
                    <a:lstStyle/>
                    <a:p>
                      <a:pPr algn="l" fontAlgn="b"/>
                      <a:endParaRPr lang="ja-JP" altLang="en-US" sz="1800" b="0" i="0" u="none" strike="noStrike" dirty="0">
                        <a:solidFill>
                          <a:srgbClr val="000000"/>
                        </a:solidFill>
                        <a:effectLst/>
                        <a:latin typeface="+mn-ea"/>
                        <a:ea typeface="+mn-ea"/>
                      </a:endParaRPr>
                    </a:p>
                  </a:txBody>
                  <a:tcPr marL="0" marR="0" marT="0" marB="0" anchor="b"/>
                </a:tc>
                <a:tc>
                  <a:txBody>
                    <a:bodyPr/>
                    <a:lstStyle/>
                    <a:p>
                      <a:pPr algn="ctr" fontAlgn="b"/>
                      <a:r>
                        <a:rPr lang="en-US" altLang="ja-JP" sz="1800" u="none" strike="noStrike" dirty="0">
                          <a:effectLst/>
                          <a:latin typeface="+mn-ea"/>
                          <a:ea typeface="+mn-ea"/>
                        </a:rPr>
                        <a:t>35</a:t>
                      </a:r>
                      <a:r>
                        <a:rPr lang="ja-JP" altLang="en-US" sz="1800" u="none" strike="noStrike" dirty="0">
                          <a:effectLst/>
                          <a:latin typeface="+mn-ea"/>
                          <a:ea typeface="+mn-ea"/>
                        </a:rPr>
                        <a:t>～</a:t>
                      </a:r>
                      <a:r>
                        <a:rPr lang="en-US" altLang="ja-JP" sz="1800" u="none" strike="noStrike" dirty="0">
                          <a:effectLst/>
                          <a:latin typeface="+mn-ea"/>
                          <a:ea typeface="+mn-ea"/>
                        </a:rPr>
                        <a:t>50%</a:t>
                      </a:r>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u="none" strike="noStrike" dirty="0" smtClean="0">
                          <a:solidFill>
                            <a:srgbClr val="FF0000"/>
                          </a:solidFill>
                          <a:effectLst/>
                          <a:latin typeface="+mn-ea"/>
                          <a:ea typeface="+mn-ea"/>
                        </a:rPr>
                        <a:t>59.2%</a:t>
                      </a:r>
                      <a:endParaRPr lang="en-US" altLang="ja-JP" sz="1800" b="0" i="0" u="none" strike="noStrike" dirty="0">
                        <a:solidFill>
                          <a:srgbClr val="FF0000"/>
                        </a:solidFill>
                        <a:effectLst/>
                        <a:latin typeface="+mn-ea"/>
                        <a:ea typeface="+mn-ea"/>
                      </a:endParaRPr>
                    </a:p>
                  </a:txBody>
                  <a:tcPr marL="0" marR="0" marT="0" marB="0" anchor="ctr"/>
                </a:tc>
                <a:tc>
                  <a:txBody>
                    <a:bodyPr/>
                    <a:lstStyle/>
                    <a:p>
                      <a:pPr algn="r" fontAlgn="b"/>
                      <a:r>
                        <a:rPr lang="en-US" altLang="ja-JP" sz="1800" u="none" strike="noStrike" dirty="0" smtClean="0">
                          <a:solidFill>
                            <a:srgbClr val="FF0000"/>
                          </a:solidFill>
                          <a:effectLst/>
                          <a:latin typeface="+mn-ea"/>
                          <a:ea typeface="+mn-ea"/>
                        </a:rPr>
                        <a:t>61.1%</a:t>
                      </a:r>
                      <a:endParaRPr lang="en-US" altLang="ja-JP" sz="1800" b="0" i="0" u="none" strike="noStrike" dirty="0">
                        <a:solidFill>
                          <a:srgbClr val="FF0000"/>
                        </a:solidFill>
                        <a:effectLst/>
                        <a:latin typeface="+mn-ea"/>
                        <a:ea typeface="+mn-ea"/>
                      </a:endParaRPr>
                    </a:p>
                  </a:txBody>
                  <a:tcPr marL="0" marR="0" marT="0" marB="0" anchor="ctr"/>
                </a:tc>
                <a:tc>
                  <a:txBody>
                    <a:bodyPr/>
                    <a:lstStyle/>
                    <a:p>
                      <a:pPr algn="r" fontAlgn="b"/>
                      <a:r>
                        <a:rPr lang="en-US" altLang="ja-JP" sz="1800" u="none" strike="noStrike" dirty="0" smtClean="0">
                          <a:effectLst/>
                          <a:latin typeface="+mn-ea"/>
                          <a:ea typeface="+mn-ea"/>
                        </a:rPr>
                        <a:t>3.2pts</a:t>
                      </a:r>
                      <a:endParaRPr lang="en-US" altLang="ja-JP" sz="1800" b="0" i="0" u="none" strike="noStrike" dirty="0">
                        <a:solidFill>
                          <a:srgbClr val="000000"/>
                        </a:solidFill>
                        <a:effectLst/>
                        <a:latin typeface="+mn-ea"/>
                        <a:ea typeface="+mn-ea"/>
                      </a:endParaRPr>
                    </a:p>
                  </a:txBody>
                  <a:tcPr marL="0" marR="0" marT="0" marB="0" anchor="ctr"/>
                </a:tc>
                <a:extLst>
                  <a:ext uri="{0D108BD9-81ED-4DB2-BD59-A6C34878D82A}">
                    <a16:rowId xmlns:a16="http://schemas.microsoft.com/office/drawing/2014/main" val="3552070355"/>
                  </a:ext>
                </a:extLst>
              </a:tr>
            </a:tbl>
          </a:graphicData>
        </a:graphic>
      </p:graphicFrame>
      <p:sp>
        <p:nvSpPr>
          <p:cNvPr id="6" name="テキスト ボックス 5"/>
          <p:cNvSpPr txBox="1"/>
          <p:nvPr/>
        </p:nvSpPr>
        <p:spPr>
          <a:xfrm>
            <a:off x="1379602" y="5169215"/>
            <a:ext cx="9187130" cy="147732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0325" cap="rnd" cmpd="dbl">
            <a:solidFill>
              <a:schemeClr val="accent1"/>
            </a:solidFill>
            <a:prstDash val="sysDash"/>
            <a:bevel/>
          </a:ln>
        </p:spPr>
        <p:txBody>
          <a:bodyPr wrap="none" rtlCol="0">
            <a:spAutoFit/>
            <a:scene3d>
              <a:camera prst="orthographicFront"/>
              <a:lightRig rig="threePt" dir="t"/>
            </a:scene3d>
            <a:sp3d extrusionH="57150">
              <a:bevelT w="38100" h="38100"/>
            </a:sp3d>
          </a:bodyPr>
          <a:lstStyle/>
          <a:p>
            <a:r>
              <a:rPr kumimoji="1" lang="ja-JP" altLang="en-US" b="1" dirty="0" smtClean="0">
                <a:effectLst>
                  <a:outerShdw blurRad="38100" dist="38100" dir="2700000" algn="tl">
                    <a:srgbClr val="000000">
                      <a:alpha val="43137"/>
                    </a:srgbClr>
                  </a:outerShdw>
                </a:effectLst>
              </a:rPr>
              <a:t>分析</a:t>
            </a:r>
            <a:endParaRPr kumimoji="1" lang="en-US" altLang="ja-JP" b="1" dirty="0" smtClean="0">
              <a:effectLst>
                <a:outerShdw blurRad="38100" dist="38100" dir="2700000" algn="tl">
                  <a:srgbClr val="000000">
                    <a:alpha val="43137"/>
                  </a:srgbClr>
                </a:outerShdw>
              </a:effectLst>
            </a:endParaRPr>
          </a:p>
          <a:p>
            <a:r>
              <a:rPr kumimoji="1" lang="ja-JP" altLang="en-US" dirty="0" smtClean="0">
                <a:latin typeface="+mn-ea"/>
              </a:rPr>
              <a:t>・資産の老朽化が進んでおり、今後、多額の更新費用が発生することが示唆される。</a:t>
            </a:r>
            <a:endParaRPr kumimoji="1" lang="en-US" altLang="ja-JP" dirty="0" smtClean="0">
              <a:latin typeface="+mn-ea"/>
            </a:endParaRPr>
          </a:p>
          <a:p>
            <a:r>
              <a:rPr kumimoji="1" lang="ja-JP" altLang="en-US" dirty="0" smtClean="0">
                <a:latin typeface="+mn-ea"/>
              </a:rPr>
              <a:t>・矢板市公共施設等総合管理計画や、矢板市公共施設再配置計画により、公共施設等の</a:t>
            </a:r>
            <a:endParaRPr kumimoji="1" lang="en-US" altLang="ja-JP" dirty="0" smtClean="0">
              <a:latin typeface="+mn-ea"/>
            </a:endParaRPr>
          </a:p>
          <a:p>
            <a:r>
              <a:rPr kumimoji="1" lang="ja-JP" altLang="en-US" dirty="0" smtClean="0">
                <a:latin typeface="+mn-ea"/>
              </a:rPr>
              <a:t>適正配置により、将来世代の負担を軽減していく。</a:t>
            </a:r>
            <a:endParaRPr kumimoji="1" lang="en-US" altLang="ja-JP" dirty="0" smtClean="0">
              <a:latin typeface="+mn-ea"/>
            </a:endParaRPr>
          </a:p>
          <a:p>
            <a:endParaRPr kumimoji="1" lang="ja-JP" altLang="en-US" dirty="0"/>
          </a:p>
        </p:txBody>
      </p:sp>
      <p:sp>
        <p:nvSpPr>
          <p:cNvPr id="7" name="テキスト ボックス 6"/>
          <p:cNvSpPr txBox="1"/>
          <p:nvPr/>
        </p:nvSpPr>
        <p:spPr>
          <a:xfrm>
            <a:off x="620826" y="313505"/>
            <a:ext cx="10988906" cy="461665"/>
          </a:xfrm>
          <a:prstGeom prst="rect">
            <a:avLst/>
          </a:prstGeom>
          <a:solidFill>
            <a:schemeClr val="accent1">
              <a:lumMod val="75000"/>
            </a:schemeClr>
          </a:solidFill>
        </p:spPr>
        <p:txBody>
          <a:bodyPr wrap="none" rtlCol="0">
            <a:spAutoFit/>
          </a:bodyPr>
          <a:lstStyle/>
          <a:p>
            <a:r>
              <a:rPr kumimoji="1" lang="ja-JP" altLang="en-US" sz="2400" dirty="0" smtClean="0">
                <a:solidFill>
                  <a:schemeClr val="bg1"/>
                </a:solidFill>
                <a:effectLst>
                  <a:outerShdw blurRad="38100" dist="38100" dir="2700000" algn="tl">
                    <a:srgbClr val="000000">
                      <a:alpha val="43137"/>
                    </a:srgbClr>
                  </a:outerShdw>
                </a:effectLst>
              </a:rPr>
              <a:t>平成</a:t>
            </a:r>
            <a:r>
              <a:rPr kumimoji="1" lang="en-US" altLang="ja-JP" sz="2400" dirty="0" smtClean="0">
                <a:solidFill>
                  <a:schemeClr val="bg1"/>
                </a:solidFill>
                <a:effectLst>
                  <a:outerShdw blurRad="38100" dist="38100" dir="2700000" algn="tl">
                    <a:srgbClr val="000000">
                      <a:alpha val="43137"/>
                    </a:srgbClr>
                  </a:outerShdw>
                </a:effectLst>
              </a:rPr>
              <a:t>28</a:t>
            </a:r>
            <a:r>
              <a:rPr kumimoji="1" lang="ja-JP" altLang="en-US" sz="2400" dirty="0" smtClean="0">
                <a:solidFill>
                  <a:schemeClr val="bg1"/>
                </a:solidFill>
                <a:effectLst>
                  <a:outerShdw blurRad="38100" dist="38100" dir="2700000" algn="tl">
                    <a:srgbClr val="000000">
                      <a:alpha val="43137"/>
                    </a:srgbClr>
                  </a:outerShdw>
                </a:effectLst>
              </a:rPr>
              <a:t>年度　矢板市財務書類からわかる各種財務指標について（一般会計等）</a:t>
            </a:r>
            <a:endParaRPr kumimoji="1" lang="ja-JP" altLang="en-US" sz="24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68374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80160" y="1085559"/>
            <a:ext cx="6878806" cy="369332"/>
          </a:xfrm>
          <a:prstGeom prst="rect">
            <a:avLst/>
          </a:prstGeom>
          <a:noFill/>
        </p:spPr>
        <p:txBody>
          <a:bodyPr wrap="none" rtlCol="0">
            <a:spAutoFit/>
          </a:bodyPr>
          <a:lstStyle/>
          <a:p>
            <a:r>
              <a:rPr kumimoji="1" lang="ja-JP" altLang="en-US" dirty="0" smtClean="0"/>
              <a:t>２．将来世代と現世代との負担の分担は適切か（世代間公平性）</a:t>
            </a:r>
            <a:endParaRPr kumimoji="1" lang="ja-JP" altLang="en-US" dirty="0"/>
          </a:p>
        </p:txBody>
      </p:sp>
      <p:sp>
        <p:nvSpPr>
          <p:cNvPr id="4" name="テキスト ボックス 3"/>
          <p:cNvSpPr txBox="1"/>
          <p:nvPr/>
        </p:nvSpPr>
        <p:spPr>
          <a:xfrm>
            <a:off x="620826" y="313505"/>
            <a:ext cx="10988906" cy="461665"/>
          </a:xfrm>
          <a:prstGeom prst="rect">
            <a:avLst/>
          </a:prstGeom>
          <a:solidFill>
            <a:schemeClr val="accent1">
              <a:lumMod val="75000"/>
            </a:schemeClr>
          </a:solidFill>
        </p:spPr>
        <p:txBody>
          <a:bodyPr wrap="none" rtlCol="0">
            <a:spAutoFit/>
          </a:bodyPr>
          <a:lstStyle/>
          <a:p>
            <a:r>
              <a:rPr kumimoji="1" lang="ja-JP" altLang="en-US" sz="2400" dirty="0" smtClean="0">
                <a:solidFill>
                  <a:schemeClr val="bg1"/>
                </a:solidFill>
                <a:effectLst>
                  <a:outerShdw blurRad="38100" dist="38100" dir="2700000" algn="tl">
                    <a:srgbClr val="000000">
                      <a:alpha val="43137"/>
                    </a:srgbClr>
                  </a:outerShdw>
                </a:effectLst>
              </a:rPr>
              <a:t>平成</a:t>
            </a:r>
            <a:r>
              <a:rPr kumimoji="1" lang="en-US" altLang="ja-JP" sz="2400" dirty="0" smtClean="0">
                <a:solidFill>
                  <a:schemeClr val="bg1"/>
                </a:solidFill>
                <a:effectLst>
                  <a:outerShdw blurRad="38100" dist="38100" dir="2700000" algn="tl">
                    <a:srgbClr val="000000">
                      <a:alpha val="43137"/>
                    </a:srgbClr>
                  </a:outerShdw>
                </a:effectLst>
              </a:rPr>
              <a:t>28</a:t>
            </a:r>
            <a:r>
              <a:rPr kumimoji="1" lang="ja-JP" altLang="en-US" sz="2400" dirty="0" smtClean="0">
                <a:solidFill>
                  <a:schemeClr val="bg1"/>
                </a:solidFill>
                <a:effectLst>
                  <a:outerShdw blurRad="38100" dist="38100" dir="2700000" algn="tl">
                    <a:srgbClr val="000000">
                      <a:alpha val="43137"/>
                    </a:srgbClr>
                  </a:outerShdw>
                </a:effectLst>
              </a:rPr>
              <a:t>年度　矢板市財務書類からわかる各種財務指標について（一般会計等）</a:t>
            </a:r>
            <a:endParaRPr kumimoji="1" lang="ja-JP" altLang="en-US" sz="2400" dirty="0">
              <a:solidFill>
                <a:schemeClr val="bg1"/>
              </a:solidFill>
              <a:effectLst>
                <a:outerShdw blurRad="38100" dist="38100" dir="2700000" algn="tl">
                  <a:srgbClr val="000000">
                    <a:alpha val="43137"/>
                  </a:srgbClr>
                </a:outerShdw>
              </a:effectLst>
            </a:endParaRPr>
          </a:p>
        </p:txBody>
      </p:sp>
      <p:graphicFrame>
        <p:nvGraphicFramePr>
          <p:cNvPr id="5" name="表 4"/>
          <p:cNvGraphicFramePr>
            <a:graphicFrameLocks noGrp="1"/>
          </p:cNvGraphicFramePr>
          <p:nvPr>
            <p:extLst>
              <p:ext uri="{D42A27DB-BD31-4B8C-83A1-F6EECF244321}">
                <p14:modId xmlns:p14="http://schemas.microsoft.com/office/powerpoint/2010/main" val="1020546173"/>
              </p:ext>
            </p:extLst>
          </p:nvPr>
        </p:nvGraphicFramePr>
        <p:xfrm>
          <a:off x="1379604" y="1454890"/>
          <a:ext cx="9187128" cy="2104235"/>
        </p:xfrm>
        <a:graphic>
          <a:graphicData uri="http://schemas.openxmlformats.org/drawingml/2006/table">
            <a:tbl>
              <a:tblPr firstRow="1" bandRow="1">
                <a:tableStyleId>{5C22544A-7EE6-4342-B048-85BDC9FD1C3A}</a:tableStyleId>
              </a:tblPr>
              <a:tblGrid>
                <a:gridCol w="1531188">
                  <a:extLst>
                    <a:ext uri="{9D8B030D-6E8A-4147-A177-3AD203B41FA5}">
                      <a16:colId xmlns:a16="http://schemas.microsoft.com/office/drawing/2014/main" val="736113122"/>
                    </a:ext>
                  </a:extLst>
                </a:gridCol>
                <a:gridCol w="1531188">
                  <a:extLst>
                    <a:ext uri="{9D8B030D-6E8A-4147-A177-3AD203B41FA5}">
                      <a16:colId xmlns:a16="http://schemas.microsoft.com/office/drawing/2014/main" val="1470405957"/>
                    </a:ext>
                  </a:extLst>
                </a:gridCol>
                <a:gridCol w="1531188">
                  <a:extLst>
                    <a:ext uri="{9D8B030D-6E8A-4147-A177-3AD203B41FA5}">
                      <a16:colId xmlns:a16="http://schemas.microsoft.com/office/drawing/2014/main" val="873101793"/>
                    </a:ext>
                  </a:extLst>
                </a:gridCol>
                <a:gridCol w="1531188">
                  <a:extLst>
                    <a:ext uri="{9D8B030D-6E8A-4147-A177-3AD203B41FA5}">
                      <a16:colId xmlns:a16="http://schemas.microsoft.com/office/drawing/2014/main" val="751623625"/>
                    </a:ext>
                  </a:extLst>
                </a:gridCol>
                <a:gridCol w="1531188">
                  <a:extLst>
                    <a:ext uri="{9D8B030D-6E8A-4147-A177-3AD203B41FA5}">
                      <a16:colId xmlns:a16="http://schemas.microsoft.com/office/drawing/2014/main" val="3755573361"/>
                    </a:ext>
                  </a:extLst>
                </a:gridCol>
                <a:gridCol w="1531188">
                  <a:extLst>
                    <a:ext uri="{9D8B030D-6E8A-4147-A177-3AD203B41FA5}">
                      <a16:colId xmlns:a16="http://schemas.microsoft.com/office/drawing/2014/main" val="3413845689"/>
                    </a:ext>
                  </a:extLst>
                </a:gridCol>
              </a:tblGrid>
              <a:tr h="526059">
                <a:tc>
                  <a:txBody>
                    <a:bodyPr/>
                    <a:lstStyle/>
                    <a:p>
                      <a:r>
                        <a:rPr lang="ja-JP" altLang="en-US" sz="1800" u="none" strike="noStrike" dirty="0" smtClean="0">
                          <a:effectLst/>
                          <a:latin typeface="+mn-ea"/>
                          <a:ea typeface="+mn-ea"/>
                        </a:rPr>
                        <a:t>指標</a:t>
                      </a:r>
                      <a:endParaRPr kumimoji="1" lang="ja-JP" altLang="en-US" dirty="0"/>
                    </a:p>
                  </a:txBody>
                  <a:tcPr/>
                </a:tc>
                <a:tc>
                  <a:txBody>
                    <a:bodyPr/>
                    <a:lstStyle/>
                    <a:p>
                      <a:r>
                        <a:rPr lang="zh-TW" altLang="en-US" sz="1800" u="none" strike="noStrike" dirty="0" smtClean="0">
                          <a:effectLst/>
                          <a:latin typeface="+mn-ea"/>
                          <a:ea typeface="+mn-ea"/>
                        </a:rPr>
                        <a:t>指標（細目）</a:t>
                      </a:r>
                      <a:endParaRPr kumimoji="1" lang="ja-JP" altLang="en-US" dirty="0"/>
                    </a:p>
                  </a:txBody>
                  <a:tcPr/>
                </a:tc>
                <a:tc>
                  <a:txBody>
                    <a:bodyPr/>
                    <a:lstStyle/>
                    <a:p>
                      <a:r>
                        <a:rPr lang="ja-JP" altLang="en-US" sz="1800" u="none" strike="noStrike" dirty="0" smtClean="0">
                          <a:effectLst/>
                          <a:latin typeface="+mn-ea"/>
                          <a:ea typeface="+mn-ea"/>
                        </a:rPr>
                        <a:t>目安</a:t>
                      </a:r>
                      <a:endParaRPr kumimoji="1" lang="ja-JP" altLang="en-US" dirty="0"/>
                    </a:p>
                  </a:txBody>
                  <a:tcPr/>
                </a:tc>
                <a:tc>
                  <a:txBody>
                    <a:bodyPr/>
                    <a:lstStyle/>
                    <a:p>
                      <a:r>
                        <a:rPr lang="en-US" altLang="ja-JP" sz="1800" u="none" strike="noStrike" dirty="0" smtClean="0">
                          <a:effectLst/>
                          <a:latin typeface="+mn-ea"/>
                          <a:ea typeface="+mn-ea"/>
                        </a:rPr>
                        <a:t>H27</a:t>
                      </a:r>
                      <a:endParaRPr kumimoji="1" lang="ja-JP" altLang="en-US" dirty="0"/>
                    </a:p>
                  </a:txBody>
                  <a:tcPr/>
                </a:tc>
                <a:tc>
                  <a:txBody>
                    <a:bodyPr/>
                    <a:lstStyle/>
                    <a:p>
                      <a:r>
                        <a:rPr lang="en-US" altLang="ja-JP" sz="1800" u="none" strike="noStrike" dirty="0" smtClean="0">
                          <a:effectLst/>
                          <a:latin typeface="+mn-ea"/>
                          <a:ea typeface="+mn-ea"/>
                        </a:rPr>
                        <a:t>H28</a:t>
                      </a:r>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b="1" i="0" u="none" strike="noStrike" dirty="0" smtClean="0">
                          <a:solidFill>
                            <a:schemeClr val="lt1"/>
                          </a:solidFill>
                          <a:effectLst/>
                          <a:latin typeface="+mn-ea"/>
                          <a:ea typeface="+mn-ea"/>
                        </a:rPr>
                        <a:t>増減</a:t>
                      </a:r>
                      <a:r>
                        <a:rPr lang="en-US" altLang="ja-JP" sz="1800" b="1" i="0" u="none" strike="noStrike" dirty="0" smtClean="0">
                          <a:solidFill>
                            <a:schemeClr val="lt1"/>
                          </a:solidFill>
                          <a:effectLst/>
                          <a:latin typeface="+mn-ea"/>
                          <a:ea typeface="+mn-ea"/>
                        </a:rPr>
                        <a:t>pts</a:t>
                      </a:r>
                      <a:endParaRPr lang="en-US" altLang="ja-JP" sz="1800" b="0" i="0" u="none" strike="noStrike" dirty="0" smtClean="0">
                        <a:solidFill>
                          <a:srgbClr val="000000"/>
                        </a:solidFill>
                        <a:effectLst/>
                        <a:latin typeface="+mn-ea"/>
                        <a:ea typeface="+mn-ea"/>
                      </a:endParaRPr>
                    </a:p>
                  </a:txBody>
                  <a:tcPr/>
                </a:tc>
                <a:extLst>
                  <a:ext uri="{0D108BD9-81ED-4DB2-BD59-A6C34878D82A}">
                    <a16:rowId xmlns:a16="http://schemas.microsoft.com/office/drawing/2014/main" val="3615801387"/>
                  </a:ext>
                </a:extLst>
              </a:tr>
              <a:tr h="394544">
                <a:tc gridSpan="2">
                  <a:txBody>
                    <a:bodyPr/>
                    <a:lstStyle/>
                    <a:p>
                      <a:pPr algn="l" fontAlgn="b"/>
                      <a:r>
                        <a:rPr lang="ja-JP" altLang="en-US" sz="1800" b="0" i="0" u="none" strike="noStrike" dirty="0" smtClean="0">
                          <a:solidFill>
                            <a:srgbClr val="000000"/>
                          </a:solidFill>
                          <a:effectLst/>
                          <a:latin typeface="+mn-ea"/>
                          <a:ea typeface="+mn-ea"/>
                        </a:rPr>
                        <a:t>純資産比率</a:t>
                      </a:r>
                      <a:endParaRPr lang="en-US" altLang="ja-JP" sz="1800" b="0" i="0" u="none" strike="noStrike" dirty="0" smtClean="0">
                        <a:solidFill>
                          <a:srgbClr val="000000"/>
                        </a:solidFill>
                        <a:effectLst/>
                        <a:latin typeface="+mn-ea"/>
                        <a:ea typeface="+mn-ea"/>
                      </a:endParaRPr>
                    </a:p>
                  </a:txBody>
                  <a:tcPr marL="0" marR="0" marT="0" marB="0" anchor="ctr"/>
                </a:tc>
                <a:tc hMerge="1">
                  <a:txBody>
                    <a:bodyPr/>
                    <a:lstStyle/>
                    <a:p>
                      <a:pPr algn="l" fontAlgn="b"/>
                      <a:endParaRPr lang="ja-JP" altLang="en-US" sz="1800" b="0" i="0" u="none" strike="noStrike" dirty="0">
                        <a:solidFill>
                          <a:srgbClr val="000000"/>
                        </a:solidFill>
                        <a:effectLst/>
                        <a:latin typeface="+mn-ea"/>
                        <a:ea typeface="+mn-ea"/>
                      </a:endParaRPr>
                    </a:p>
                  </a:txBody>
                  <a:tcPr marL="0" marR="0" marT="0" marB="0" anchor="b"/>
                </a:tc>
                <a:tc>
                  <a:txBody>
                    <a:bodyPr/>
                    <a:lstStyle/>
                    <a:p>
                      <a:pPr algn="ctr" fontAlgn="b"/>
                      <a:r>
                        <a:rPr lang="en-US" altLang="ja-JP" sz="1800" u="none" strike="noStrike" dirty="0" smtClean="0">
                          <a:effectLst/>
                          <a:latin typeface="+mn-ea"/>
                          <a:ea typeface="+mn-ea"/>
                        </a:rPr>
                        <a:t>50%</a:t>
                      </a:r>
                      <a:r>
                        <a:rPr lang="ja-JP" altLang="en-US" sz="1800" u="none" strike="noStrike" dirty="0" smtClean="0">
                          <a:effectLst/>
                          <a:latin typeface="+mn-ea"/>
                          <a:ea typeface="+mn-ea"/>
                        </a:rPr>
                        <a:t>～</a:t>
                      </a:r>
                      <a:r>
                        <a:rPr lang="en-US" altLang="ja-JP" sz="1800" u="none" strike="noStrike" dirty="0" smtClean="0">
                          <a:effectLst/>
                          <a:latin typeface="+mn-ea"/>
                          <a:ea typeface="+mn-ea"/>
                        </a:rPr>
                        <a:t>90%</a:t>
                      </a:r>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u="none" strike="noStrike" dirty="0" smtClean="0">
                          <a:effectLst/>
                          <a:latin typeface="+mn-ea"/>
                          <a:ea typeface="+mn-ea"/>
                        </a:rPr>
                        <a:t>75.2%</a:t>
                      </a:r>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u="none" strike="noStrike" dirty="0" smtClean="0">
                          <a:effectLst/>
                          <a:latin typeface="+mn-ea"/>
                          <a:ea typeface="+mn-ea"/>
                        </a:rPr>
                        <a:t>75.0%</a:t>
                      </a:r>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ja-JP" altLang="en-US" sz="1800" u="none" strike="noStrike" dirty="0" smtClean="0">
                          <a:effectLst/>
                          <a:latin typeface="+mn-ea"/>
                          <a:ea typeface="+mn-ea"/>
                        </a:rPr>
                        <a:t>△</a:t>
                      </a:r>
                      <a:r>
                        <a:rPr lang="en-US" altLang="ja-JP" sz="1800" u="none" strike="noStrike" dirty="0" smtClean="0">
                          <a:effectLst/>
                          <a:latin typeface="+mn-ea"/>
                          <a:ea typeface="+mn-ea"/>
                        </a:rPr>
                        <a:t>0.4pts</a:t>
                      </a:r>
                      <a:endParaRPr lang="en-US" altLang="ja-JP" sz="1800" b="0" i="0" u="none" strike="noStrike" dirty="0">
                        <a:solidFill>
                          <a:srgbClr val="000000"/>
                        </a:solidFill>
                        <a:effectLst/>
                        <a:latin typeface="+mn-ea"/>
                        <a:ea typeface="+mn-ea"/>
                      </a:endParaRPr>
                    </a:p>
                  </a:txBody>
                  <a:tcPr marL="0" marR="0" marT="0" marB="0" anchor="ctr"/>
                </a:tc>
                <a:extLst>
                  <a:ext uri="{0D108BD9-81ED-4DB2-BD59-A6C34878D82A}">
                    <a16:rowId xmlns:a16="http://schemas.microsoft.com/office/drawing/2014/main" val="2510429289"/>
                  </a:ext>
                </a:extLst>
              </a:tr>
              <a:tr h="394544">
                <a:tc gridSpan="2">
                  <a:txBody>
                    <a:bodyPr/>
                    <a:lstStyle/>
                    <a:p>
                      <a:pPr algn="l" fontAlgn="b"/>
                      <a:r>
                        <a:rPr lang="ja-JP" altLang="en-US" sz="1800" b="0" i="0" u="none" strike="noStrike" dirty="0" smtClean="0">
                          <a:solidFill>
                            <a:srgbClr val="000000"/>
                          </a:solidFill>
                          <a:effectLst/>
                          <a:latin typeface="+mn-ea"/>
                          <a:ea typeface="+mn-ea"/>
                        </a:rPr>
                        <a:t>将来世代負担比率</a:t>
                      </a:r>
                      <a:endParaRPr lang="zh-TW" altLang="en-US" sz="1800" b="0" i="0" u="none" strike="noStrike" dirty="0" smtClean="0">
                        <a:solidFill>
                          <a:srgbClr val="000000"/>
                        </a:solidFill>
                        <a:effectLst/>
                        <a:latin typeface="+mn-ea"/>
                        <a:ea typeface="+mn-ea"/>
                      </a:endParaRPr>
                    </a:p>
                  </a:txBody>
                  <a:tcPr marL="0" marR="0" marT="0" marB="0" anchor="ctr"/>
                </a:tc>
                <a:tc hMerge="1">
                  <a:txBody>
                    <a:bodyPr/>
                    <a:lstStyle/>
                    <a:p>
                      <a:pPr algn="l" fontAlgn="b"/>
                      <a:endParaRPr lang="ja-JP" altLang="en-US" sz="1800" b="0" i="0" u="none" strike="noStrike" dirty="0">
                        <a:solidFill>
                          <a:srgbClr val="000000"/>
                        </a:solidFill>
                        <a:effectLst/>
                        <a:latin typeface="+mn-ea"/>
                        <a:ea typeface="+mn-ea"/>
                      </a:endParaRPr>
                    </a:p>
                  </a:txBody>
                  <a:tcPr marL="0" marR="0" marT="0" marB="0" anchor="b"/>
                </a:tc>
                <a:tc>
                  <a:txBody>
                    <a:bodyPr/>
                    <a:lstStyle/>
                    <a:p>
                      <a:pPr algn="ctr" fontAlgn="b"/>
                      <a:r>
                        <a:rPr lang="en-US" altLang="ja-JP" sz="1800" u="none" strike="noStrike" dirty="0" smtClean="0">
                          <a:effectLst/>
                          <a:latin typeface="+mn-ea"/>
                          <a:ea typeface="+mn-ea"/>
                        </a:rPr>
                        <a:t>10%</a:t>
                      </a:r>
                      <a:r>
                        <a:rPr lang="ja-JP" altLang="en-US" sz="1800" u="none" strike="noStrike" dirty="0" smtClean="0">
                          <a:effectLst/>
                          <a:latin typeface="+mn-ea"/>
                          <a:ea typeface="+mn-ea"/>
                        </a:rPr>
                        <a:t>～</a:t>
                      </a:r>
                      <a:r>
                        <a:rPr lang="en-US" altLang="ja-JP" sz="1800" u="none" strike="noStrike" dirty="0" smtClean="0">
                          <a:effectLst/>
                          <a:latin typeface="+mn-ea"/>
                          <a:ea typeface="+mn-ea"/>
                        </a:rPr>
                        <a:t>40</a:t>
                      </a:r>
                      <a:r>
                        <a:rPr lang="en-US" altLang="ja-JP" sz="1800" u="none" strike="noStrike" dirty="0">
                          <a:effectLst/>
                          <a:latin typeface="+mn-ea"/>
                          <a:ea typeface="+mn-ea"/>
                        </a:rPr>
                        <a:t>%</a:t>
                      </a:r>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u="none" strike="noStrike" dirty="0" smtClean="0">
                          <a:solidFill>
                            <a:schemeClr val="tx1"/>
                          </a:solidFill>
                          <a:effectLst/>
                          <a:latin typeface="+mn-ea"/>
                          <a:ea typeface="+mn-ea"/>
                        </a:rPr>
                        <a:t>21.9%</a:t>
                      </a:r>
                      <a:endParaRPr lang="en-US" altLang="ja-JP" sz="1800" b="0" i="0" u="none" strike="noStrike" dirty="0">
                        <a:solidFill>
                          <a:schemeClr val="tx1"/>
                        </a:solidFill>
                        <a:effectLst/>
                        <a:latin typeface="+mn-ea"/>
                        <a:ea typeface="+mn-ea"/>
                      </a:endParaRPr>
                    </a:p>
                  </a:txBody>
                  <a:tcPr marL="0" marR="0" marT="0" marB="0" anchor="ctr"/>
                </a:tc>
                <a:tc>
                  <a:txBody>
                    <a:bodyPr/>
                    <a:lstStyle/>
                    <a:p>
                      <a:pPr algn="r" fontAlgn="b"/>
                      <a:r>
                        <a:rPr lang="en-US" altLang="ja-JP" sz="1800" u="none" strike="noStrike" dirty="0" smtClean="0">
                          <a:solidFill>
                            <a:schemeClr val="tx1"/>
                          </a:solidFill>
                          <a:effectLst/>
                          <a:latin typeface="+mn-ea"/>
                          <a:ea typeface="+mn-ea"/>
                        </a:rPr>
                        <a:t>21.9%</a:t>
                      </a:r>
                      <a:endParaRPr lang="en-US" altLang="ja-JP" sz="1800" b="0" i="0" u="none" strike="noStrike" dirty="0">
                        <a:solidFill>
                          <a:schemeClr val="tx1"/>
                        </a:solidFill>
                        <a:effectLst/>
                        <a:latin typeface="+mn-ea"/>
                        <a:ea typeface="+mn-ea"/>
                      </a:endParaRPr>
                    </a:p>
                  </a:txBody>
                  <a:tcPr marL="0" marR="0" marT="0" marB="0" anchor="ctr"/>
                </a:tc>
                <a:tc>
                  <a:txBody>
                    <a:bodyPr/>
                    <a:lstStyle/>
                    <a:p>
                      <a:pPr algn="r" fontAlgn="b"/>
                      <a:r>
                        <a:rPr lang="en-US" altLang="ja-JP" sz="1800" u="none" strike="noStrike" dirty="0" smtClean="0">
                          <a:effectLst/>
                          <a:latin typeface="+mn-ea"/>
                          <a:ea typeface="+mn-ea"/>
                        </a:rPr>
                        <a:t>0.2pts</a:t>
                      </a:r>
                      <a:endParaRPr lang="en-US" altLang="ja-JP" sz="1800" b="0" i="0" u="none" strike="noStrike" dirty="0">
                        <a:solidFill>
                          <a:srgbClr val="000000"/>
                        </a:solidFill>
                        <a:effectLst/>
                        <a:latin typeface="+mn-ea"/>
                        <a:ea typeface="+mn-ea"/>
                      </a:endParaRPr>
                    </a:p>
                  </a:txBody>
                  <a:tcPr marL="0" marR="0" marT="0" marB="0" anchor="ctr"/>
                </a:tc>
                <a:extLst>
                  <a:ext uri="{0D108BD9-81ED-4DB2-BD59-A6C34878D82A}">
                    <a16:rowId xmlns:a16="http://schemas.microsoft.com/office/drawing/2014/main" val="3552070355"/>
                  </a:ext>
                </a:extLst>
              </a:tr>
              <a:tr h="789088">
                <a:tc gridSpan="2">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ja-JP" altLang="en-US" sz="1800" b="0" i="0" u="none" strike="noStrike" dirty="0" smtClean="0">
                          <a:solidFill>
                            <a:srgbClr val="000000"/>
                          </a:solidFill>
                          <a:effectLst/>
                          <a:latin typeface="+mn-ea"/>
                          <a:ea typeface="+mn-ea"/>
                        </a:rPr>
                        <a:t>（参考）将来負担比率</a:t>
                      </a:r>
                      <a:endParaRPr lang="en-US" altLang="ja-JP" sz="1800" b="0" i="0" u="none" strike="noStrike" dirty="0" smtClean="0">
                        <a:solidFill>
                          <a:srgbClr val="000000"/>
                        </a:solidFill>
                        <a:effectLst/>
                        <a:latin typeface="+mn-ea"/>
                        <a:ea typeface="+mn-ea"/>
                      </a:endParaRPr>
                    </a:p>
                    <a:p>
                      <a:pPr marL="0" marR="0" lvl="0" indent="0" algn="l" defTabSz="914400" rtl="0" eaLnBrk="1" fontAlgn="b" latinLnBrk="0" hangingPunct="1">
                        <a:lnSpc>
                          <a:spcPct val="100000"/>
                        </a:lnSpc>
                        <a:spcBef>
                          <a:spcPts val="0"/>
                        </a:spcBef>
                        <a:spcAft>
                          <a:spcPts val="0"/>
                        </a:spcAft>
                        <a:buClrTx/>
                        <a:buSzTx/>
                        <a:buFontTx/>
                        <a:buNone/>
                        <a:tabLst/>
                        <a:defRPr/>
                      </a:pPr>
                      <a:r>
                        <a:rPr lang="ja-JP" altLang="en-US" sz="1800" b="0" i="0" u="none" strike="noStrike" dirty="0" smtClean="0">
                          <a:solidFill>
                            <a:srgbClr val="000000"/>
                          </a:solidFill>
                          <a:effectLst/>
                          <a:latin typeface="+mn-ea"/>
                          <a:ea typeface="+mn-ea"/>
                        </a:rPr>
                        <a:t>（財政健全化法）</a:t>
                      </a:r>
                      <a:endParaRPr lang="zh-TW" altLang="en-US" sz="1800" b="0" i="0" u="none" strike="noStrike" dirty="0" smtClean="0">
                        <a:solidFill>
                          <a:srgbClr val="000000"/>
                        </a:solidFill>
                        <a:effectLst/>
                        <a:latin typeface="+mn-ea"/>
                        <a:ea typeface="+mn-ea"/>
                      </a:endParaRPr>
                    </a:p>
                  </a:txBody>
                  <a:tcPr marL="0" marR="0" marT="0" marB="0" anchor="ctr"/>
                </a:tc>
                <a:tc hMerge="1">
                  <a:txBody>
                    <a:bodyPr/>
                    <a:lstStyle/>
                    <a:p>
                      <a:endParaRPr kumimoji="1" lang="ja-JP" altLang="en-US"/>
                    </a:p>
                  </a:txBody>
                  <a:tcPr/>
                </a:tc>
                <a:tc>
                  <a:txBody>
                    <a:bodyPr/>
                    <a:lstStyle/>
                    <a:p>
                      <a:pPr algn="ctr" fontAlgn="b"/>
                      <a:endParaRPr lang="en-US" altLang="ja-JP" sz="1800" b="0" i="0" u="none" strike="noStrike" dirty="0">
                        <a:solidFill>
                          <a:srgbClr val="000000"/>
                        </a:solidFill>
                        <a:effectLst/>
                        <a:latin typeface="+mn-ea"/>
                        <a:ea typeface="+mn-ea"/>
                      </a:endParaRPr>
                    </a:p>
                  </a:txBody>
                  <a:tcPr marL="0" marR="0" marT="0" marB="0" anchor="ctr"/>
                </a:tc>
                <a:tc>
                  <a:txBody>
                    <a:bodyPr/>
                    <a:lstStyle/>
                    <a:p>
                      <a:pPr algn="r" fontAlgn="b"/>
                      <a:r>
                        <a:rPr lang="en-US" altLang="ja-JP" sz="1800" b="0" i="0" u="none" strike="noStrike" dirty="0" smtClean="0">
                          <a:solidFill>
                            <a:schemeClr val="tx1"/>
                          </a:solidFill>
                          <a:effectLst/>
                          <a:latin typeface="+mn-ea"/>
                          <a:ea typeface="+mn-ea"/>
                        </a:rPr>
                        <a:t>60.4</a:t>
                      </a:r>
                      <a:endParaRPr lang="en-US" altLang="ja-JP" sz="1800" b="0" i="0" u="none" strike="noStrike" dirty="0">
                        <a:solidFill>
                          <a:schemeClr val="tx1"/>
                        </a:solidFill>
                        <a:effectLst/>
                        <a:latin typeface="+mn-ea"/>
                        <a:ea typeface="+mn-ea"/>
                      </a:endParaRPr>
                    </a:p>
                  </a:txBody>
                  <a:tcPr marL="0" marR="0" marT="0" marB="0" anchor="ctr"/>
                </a:tc>
                <a:tc>
                  <a:txBody>
                    <a:bodyPr/>
                    <a:lstStyle/>
                    <a:p>
                      <a:pPr algn="r" fontAlgn="b"/>
                      <a:r>
                        <a:rPr lang="en-US" altLang="ja-JP" sz="1800" b="0" i="0" u="none" strike="noStrike" dirty="0" smtClean="0">
                          <a:solidFill>
                            <a:schemeClr val="tx1"/>
                          </a:solidFill>
                          <a:effectLst/>
                          <a:latin typeface="+mn-ea"/>
                          <a:ea typeface="+mn-ea"/>
                        </a:rPr>
                        <a:t>52.1</a:t>
                      </a:r>
                      <a:endParaRPr lang="en-US" altLang="ja-JP" sz="1800" b="0" i="0" u="none" strike="noStrike" dirty="0">
                        <a:solidFill>
                          <a:schemeClr val="tx1"/>
                        </a:solidFill>
                        <a:effectLst/>
                        <a:latin typeface="+mn-ea"/>
                        <a:ea typeface="+mn-ea"/>
                      </a:endParaRPr>
                    </a:p>
                  </a:txBody>
                  <a:tcPr marL="0" marR="0" marT="0" marB="0" anchor="ctr"/>
                </a:tc>
                <a:tc>
                  <a:txBody>
                    <a:bodyPr/>
                    <a:lstStyle/>
                    <a:p>
                      <a:pPr algn="r" fontAlgn="b"/>
                      <a:r>
                        <a:rPr lang="ja-JP" altLang="en-US" sz="1800" b="0" i="0" u="none" strike="noStrike" dirty="0" smtClean="0">
                          <a:solidFill>
                            <a:srgbClr val="000000"/>
                          </a:solidFill>
                          <a:effectLst/>
                          <a:latin typeface="+mn-ea"/>
                          <a:ea typeface="+mn-ea"/>
                        </a:rPr>
                        <a:t>△</a:t>
                      </a:r>
                      <a:r>
                        <a:rPr lang="en-US" altLang="ja-JP" sz="1800" b="0" i="0" u="none" strike="noStrike" dirty="0" smtClean="0">
                          <a:solidFill>
                            <a:srgbClr val="000000"/>
                          </a:solidFill>
                          <a:effectLst/>
                          <a:latin typeface="+mn-ea"/>
                          <a:ea typeface="+mn-ea"/>
                        </a:rPr>
                        <a:t>13.7pts</a:t>
                      </a:r>
                      <a:endParaRPr lang="en-US" altLang="ja-JP" sz="1800" b="0" i="0" u="none" strike="noStrike" dirty="0">
                        <a:solidFill>
                          <a:srgbClr val="000000"/>
                        </a:solidFill>
                        <a:effectLst/>
                        <a:latin typeface="+mn-ea"/>
                        <a:ea typeface="+mn-ea"/>
                      </a:endParaRPr>
                    </a:p>
                  </a:txBody>
                  <a:tcPr marL="0" marR="0" marT="0" marB="0" anchor="ctr"/>
                </a:tc>
                <a:extLst>
                  <a:ext uri="{0D108BD9-81ED-4DB2-BD59-A6C34878D82A}">
                    <a16:rowId xmlns:a16="http://schemas.microsoft.com/office/drawing/2014/main" val="2670224747"/>
                  </a:ext>
                </a:extLst>
              </a:tr>
            </a:tbl>
          </a:graphicData>
        </a:graphic>
      </p:graphicFrame>
      <p:sp>
        <p:nvSpPr>
          <p:cNvPr id="6" name="テキスト ボックス 5"/>
          <p:cNvSpPr txBox="1"/>
          <p:nvPr/>
        </p:nvSpPr>
        <p:spPr>
          <a:xfrm>
            <a:off x="1379602" y="5380231"/>
            <a:ext cx="8494633" cy="120032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0325" cap="rnd" cmpd="dbl">
            <a:solidFill>
              <a:schemeClr val="accent1"/>
            </a:solidFill>
            <a:prstDash val="sysDash"/>
            <a:bevel/>
          </a:ln>
        </p:spPr>
        <p:txBody>
          <a:bodyPr wrap="none" rtlCol="0">
            <a:spAutoFit/>
            <a:scene3d>
              <a:camera prst="orthographicFront"/>
              <a:lightRig rig="threePt" dir="t"/>
            </a:scene3d>
            <a:sp3d extrusionH="57150">
              <a:bevelT w="38100" h="38100"/>
            </a:sp3d>
          </a:bodyPr>
          <a:lstStyle/>
          <a:p>
            <a:r>
              <a:rPr kumimoji="1" lang="ja-JP" altLang="en-US" b="1" dirty="0" smtClean="0">
                <a:effectLst>
                  <a:outerShdw blurRad="38100" dist="38100" dir="2700000" algn="tl">
                    <a:srgbClr val="000000">
                      <a:alpha val="43137"/>
                    </a:srgbClr>
                  </a:outerShdw>
                </a:effectLst>
              </a:rPr>
              <a:t>分析</a:t>
            </a:r>
            <a:endParaRPr kumimoji="1" lang="en-US" altLang="ja-JP" b="1" dirty="0" smtClean="0">
              <a:effectLst>
                <a:outerShdw blurRad="38100" dist="38100" dir="2700000" algn="tl">
                  <a:srgbClr val="000000">
                    <a:alpha val="43137"/>
                  </a:srgbClr>
                </a:outerShdw>
              </a:effectLst>
            </a:endParaRPr>
          </a:p>
          <a:p>
            <a:r>
              <a:rPr kumimoji="1" lang="ja-JP" altLang="en-US" dirty="0" smtClean="0">
                <a:latin typeface="+mn-ea"/>
              </a:rPr>
              <a:t>・世代間の負担は、おおむね適切に行われている。</a:t>
            </a:r>
            <a:endParaRPr kumimoji="1" lang="en-US" altLang="ja-JP" dirty="0" smtClean="0">
              <a:latin typeface="+mn-ea"/>
            </a:endParaRPr>
          </a:p>
          <a:p>
            <a:r>
              <a:rPr kumimoji="1" lang="ja-JP" altLang="en-US" dirty="0" smtClean="0">
                <a:latin typeface="+mn-ea"/>
              </a:rPr>
              <a:t>・将来世代が必要とする資産を、今後とも取捨選択して残していく必要がある。</a:t>
            </a:r>
            <a:endParaRPr kumimoji="1" lang="en-US" altLang="ja-JP" dirty="0" smtClean="0">
              <a:latin typeface="+mn-ea"/>
            </a:endParaRPr>
          </a:p>
          <a:p>
            <a:endParaRPr kumimoji="1" lang="ja-JP" altLang="en-US" dirty="0"/>
          </a:p>
        </p:txBody>
      </p:sp>
    </p:spTree>
    <p:extLst>
      <p:ext uri="{BB962C8B-B14F-4D97-AF65-F5344CB8AC3E}">
        <p14:creationId xmlns:p14="http://schemas.microsoft.com/office/powerpoint/2010/main" val="35603561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インテグラル">
  <a:themeElements>
    <a:clrScheme name="インテグラル">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インテグラル">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インテグラル">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210</TotalTime>
  <Words>851</Words>
  <Application>Microsoft Office PowerPoint</Application>
  <PresentationFormat>ワイド画面</PresentationFormat>
  <Paragraphs>258</Paragraphs>
  <Slides>13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微軟正黑體</vt:lpstr>
      <vt:lpstr>ＭＳ ゴシック</vt:lpstr>
      <vt:lpstr>メイリオ</vt:lpstr>
      <vt:lpstr>Tw Cen MT</vt:lpstr>
      <vt:lpstr>Tw Cen MT Condensed</vt:lpstr>
      <vt:lpstr>Wingdings 3</vt:lpstr>
      <vt:lpstr>インテグラル</vt:lpstr>
      <vt:lpstr>矢板市の統一的な基準による財務書類に 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松本　一裕</dc:creator>
  <cp:lastModifiedBy>松本　一裕</cp:lastModifiedBy>
  <cp:revision>26</cp:revision>
  <dcterms:created xsi:type="dcterms:W3CDTF">2018-07-17T05:20:04Z</dcterms:created>
  <dcterms:modified xsi:type="dcterms:W3CDTF">2018-10-15T01:48:26Z</dcterms:modified>
</cp:coreProperties>
</file>